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64" r:id="rId3"/>
    <p:sldId id="258" r:id="rId4"/>
    <p:sldId id="290" r:id="rId5"/>
    <p:sldId id="269" r:id="rId6"/>
    <p:sldId id="270" r:id="rId7"/>
    <p:sldId id="273" r:id="rId8"/>
    <p:sldId id="278" r:id="rId9"/>
    <p:sldId id="274" r:id="rId10"/>
    <p:sldId id="291" r:id="rId11"/>
    <p:sldId id="281" r:id="rId12"/>
    <p:sldId id="280" r:id="rId13"/>
    <p:sldId id="257" r:id="rId14"/>
    <p:sldId id="261" r:id="rId15"/>
    <p:sldId id="285" r:id="rId16"/>
    <p:sldId id="260" r:id="rId17"/>
    <p:sldId id="262" r:id="rId18"/>
    <p:sldId id="263" r:id="rId19"/>
    <p:sldId id="283" r:id="rId20"/>
    <p:sldId id="282" r:id="rId21"/>
    <p:sldId id="284" r:id="rId22"/>
    <p:sldId id="292" r:id="rId23"/>
    <p:sldId id="286" r:id="rId24"/>
    <p:sldId id="295" r:id="rId25"/>
    <p:sldId id="313" r:id="rId26"/>
    <p:sldId id="314" r:id="rId27"/>
    <p:sldId id="315" r:id="rId28"/>
    <p:sldId id="302" r:id="rId29"/>
    <p:sldId id="294" r:id="rId30"/>
    <p:sldId id="297" r:id="rId31"/>
    <p:sldId id="299" r:id="rId32"/>
    <p:sldId id="296" r:id="rId33"/>
    <p:sldId id="300" r:id="rId34"/>
    <p:sldId id="304" r:id="rId35"/>
    <p:sldId id="305" r:id="rId36"/>
    <p:sldId id="306" r:id="rId37"/>
    <p:sldId id="307" r:id="rId38"/>
    <p:sldId id="287" r:id="rId39"/>
    <p:sldId id="288" r:id="rId40"/>
    <p:sldId id="289" r:id="rId41"/>
    <p:sldId id="303" r:id="rId42"/>
    <p:sldId id="298" r:id="rId43"/>
    <p:sldId id="301" r:id="rId44"/>
    <p:sldId id="308" r:id="rId45"/>
    <p:sldId id="309" r:id="rId46"/>
    <p:sldId id="310" r:id="rId47"/>
    <p:sldId id="311" r:id="rId48"/>
    <p:sldId id="312" r:id="rId49"/>
    <p:sldId id="317" r:id="rId50"/>
    <p:sldId id="31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3" autoAdjust="0"/>
    <p:restoredTop sz="94345" autoAdjust="0"/>
  </p:normalViewPr>
  <p:slideViewPr>
    <p:cSldViewPr>
      <p:cViewPr varScale="1">
        <p:scale>
          <a:sx n="82" d="100"/>
          <a:sy n="82" d="100"/>
        </p:scale>
        <p:origin x="-11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22638"/>
    </p:cViewPr>
  </p:sorterViewPr>
  <p:notesViewPr>
    <p:cSldViewPr>
      <p:cViewPr varScale="1">
        <p:scale>
          <a:sx n="83" d="100"/>
          <a:sy n="83" d="100"/>
        </p:scale>
        <p:origin x="-33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D799D85-EECC-4DE9-B7A3-361117B1C42E}" type="datetimeFigureOut">
              <a:rPr lang="en-US" smtClean="0"/>
              <a:t>2/18/2014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6FCBF0-C1FC-4CC0-8656-0EED37CDDF82}" type="slidenum">
              <a:rPr lang="en-US" smtClean="0"/>
              <a:t>‹#›</a:t>
            </a:fld>
            <a:endParaRPr lang="en-US"/>
          </a:p>
        </p:txBody>
      </p:sp>
    </p:spTree>
    <p:extLst>
      <p:ext uri="{BB962C8B-B14F-4D97-AF65-F5344CB8AC3E}">
        <p14:creationId xmlns:p14="http://schemas.microsoft.com/office/powerpoint/2010/main" val="52610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203F90-F94C-436D-9067-63D4207A4F7E}" type="datetimeFigureOut">
              <a:rPr lang="en-US" smtClean="0"/>
              <a:pPr/>
              <a:t>2/18/2014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96972B-1A20-44FB-9D82-894BE4BBAF23}" type="slidenum">
              <a:rPr lang="en-US" smtClean="0"/>
              <a:pPr/>
              <a:t>‹#›</a:t>
            </a:fld>
            <a:endParaRPr lang="en-US"/>
          </a:p>
        </p:txBody>
      </p:sp>
    </p:spTree>
    <p:extLst>
      <p:ext uri="{BB962C8B-B14F-4D97-AF65-F5344CB8AC3E}">
        <p14:creationId xmlns:p14="http://schemas.microsoft.com/office/powerpoint/2010/main" val="118883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oeco.com/solar/solar-panel-efficiency-tiers"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google.com/search?source=ig&amp;hl=en&amp;rlz=&amp;q=record+solar+cell+efficiency&amp;oq=record+solar&amp;aq=0&amp;aqi=g2g-v5g-j3&amp;aql=&amp;gs_sm=e&amp;gs_upl=1723469l1725850l0l1728201l16l13l2l0l0l1l322l2323l0.6.4.1l11l0" TargetMode="External"/><Relationship Id="rId4" Type="http://schemas.openxmlformats.org/officeDocument/2006/relationships/hyperlink" Target="http://sroeco.com/solar/tabl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acslab.com/optsolar.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acslab.com/optsolar.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rel.gov/rredc/pvwatts/changing_parameter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6972B-1A20-44FB-9D82-894BE4BBAF23}" type="slidenum">
              <a:rPr lang="en-US" smtClean="0"/>
              <a:pPr/>
              <a:t>1</a:t>
            </a:fld>
            <a:endParaRPr lang="en-US"/>
          </a:p>
        </p:txBody>
      </p:sp>
    </p:spTree>
    <p:extLst>
      <p:ext uri="{BB962C8B-B14F-4D97-AF65-F5344CB8AC3E}">
        <p14:creationId xmlns:p14="http://schemas.microsoft.com/office/powerpoint/2010/main" val="134073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Ballasted Systems good on flat roofs</a:t>
            </a:r>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16</a:t>
            </a:fld>
            <a:endParaRPr lang="en-US"/>
          </a:p>
        </p:txBody>
      </p:sp>
    </p:spTree>
    <p:extLst>
      <p:ext uri="{BB962C8B-B14F-4D97-AF65-F5344CB8AC3E}">
        <p14:creationId xmlns:p14="http://schemas.microsoft.com/office/powerpoint/2010/main" val="260991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better Foundations available!! E.g., screw in anchors</a:t>
            </a:r>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17</a:t>
            </a:fld>
            <a:endParaRPr lang="en-US"/>
          </a:p>
        </p:txBody>
      </p:sp>
    </p:spTree>
    <p:extLst>
      <p:ext uri="{BB962C8B-B14F-4D97-AF65-F5344CB8AC3E}">
        <p14:creationId xmlns:p14="http://schemas.microsoft.com/office/powerpoint/2010/main" val="405253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sroeco.com</a:t>
            </a:r>
          </a:p>
          <a:p>
            <a:pPr defTabSz="931774">
              <a:defRPr/>
            </a:pPr>
            <a:r>
              <a:rPr lang="en-US" dirty="0" smtClean="0"/>
              <a:t>‘Efficiency’ is calculated using the laboratory measurement called STC (Standard Testing Conditions). Whereas, ‘density’ uses the measurement system based on more realistic outdoor conditions, PTC (PVUSA Testing Conditions). It’s this difference in output under lab conditions (STC) versus real-world conditions (PTC) that causes the non-linear relationship between ‘efficiency’ and ‘density’.</a:t>
            </a:r>
          </a:p>
          <a:p>
            <a:pPr defTabSz="931774">
              <a:defRPr/>
            </a:pPr>
            <a:endParaRPr lang="en-US" dirty="0" smtClean="0"/>
          </a:p>
          <a:p>
            <a:pPr defTabSz="931774">
              <a:defRPr/>
            </a:pPr>
            <a:r>
              <a:rPr lang="en-US" dirty="0" smtClean="0"/>
              <a:t>www.solarpaneltalk.com</a:t>
            </a:r>
          </a:p>
          <a:p>
            <a:pPr defTabSz="931774">
              <a:defRPr/>
            </a:pPr>
            <a:r>
              <a:rPr lang="en-US" b="1" dirty="0"/>
              <a:t>STC</a:t>
            </a:r>
            <a:r>
              <a:rPr lang="en-US" dirty="0"/>
              <a:t> stands for Standard Test Conditions which are 1,000 watts per square meter solar irradiance, 1.5 Air Mass and </a:t>
            </a:r>
            <a:r>
              <a:rPr lang="en-US" b="1" dirty="0"/>
              <a:t>25 degrees C. cell temperature</a:t>
            </a:r>
            <a:r>
              <a:rPr lang="en-US" dirty="0"/>
              <a:t>.</a:t>
            </a:r>
            <a:br>
              <a:rPr lang="en-US" dirty="0"/>
            </a:br>
            <a:r>
              <a:rPr lang="en-US" b="1" dirty="0"/>
              <a:t>PTC</a:t>
            </a:r>
            <a:r>
              <a:rPr lang="en-US" dirty="0"/>
              <a:t> stands for PV USA Test Conditions which were developed at the PV USA test site at Davis, California. PTC are 1,000 watts per square meter solar irradiance, 1.5 Air Mass, and </a:t>
            </a:r>
            <a:r>
              <a:rPr lang="en-US" b="1" dirty="0"/>
              <a:t>20 degrees C. ambient temperature</a:t>
            </a:r>
            <a:r>
              <a:rPr lang="en-US" dirty="0"/>
              <a:t> at 10 meters above ground level and wind speed of 1 meter per second.</a:t>
            </a:r>
          </a:p>
          <a:p>
            <a:pPr defTabSz="931774">
              <a:defRPr/>
            </a:pPr>
            <a:r>
              <a:rPr lang="en-US" dirty="0"/>
              <a:t>[JWE: STC done with Flash lamp, PTC done with continuous source to measure real life harvest]</a:t>
            </a:r>
            <a:br>
              <a:rPr lang="en-US" dirty="0"/>
            </a:br>
            <a:r>
              <a:rPr lang="en-US" dirty="0"/>
              <a:t/>
            </a:r>
            <a:br>
              <a:rPr lang="en-US" dirty="0"/>
            </a:br>
            <a:endParaRPr lang="en-US" dirty="0" smtClean="0"/>
          </a:p>
          <a:p>
            <a:pPr defTabSz="931774">
              <a:defRPr/>
            </a:pPr>
            <a:r>
              <a:rPr lang="en-US" dirty="0" smtClean="0"/>
              <a:t>sroeco.com</a:t>
            </a:r>
          </a:p>
          <a:p>
            <a:r>
              <a:rPr lang="en-US" dirty="0" smtClean="0"/>
              <a:t>There are 3 main types of solar efficiency.</a:t>
            </a:r>
          </a:p>
          <a:p>
            <a:r>
              <a:rPr lang="en-US" b="1" dirty="0" smtClean="0"/>
              <a:t>1.  Module Efficiency</a:t>
            </a:r>
            <a:r>
              <a:rPr lang="en-US" dirty="0" smtClean="0"/>
              <a:t/>
            </a:r>
            <a:br>
              <a:rPr lang="en-US" dirty="0" smtClean="0"/>
            </a:br>
            <a:r>
              <a:rPr lang="en-US" b="1" dirty="0" smtClean="0"/>
              <a:t>2.  Area Efficiency (Density)</a:t>
            </a:r>
            <a:r>
              <a:rPr lang="en-US" dirty="0" smtClean="0"/>
              <a:t/>
            </a:r>
            <a:br>
              <a:rPr lang="en-US" dirty="0" smtClean="0"/>
            </a:br>
            <a:r>
              <a:rPr lang="en-US" b="1" dirty="0" smtClean="0"/>
              <a:t>3.  Cell Efficiency</a:t>
            </a:r>
            <a:endParaRPr lang="en-US" dirty="0" smtClean="0"/>
          </a:p>
          <a:p>
            <a:r>
              <a:rPr lang="en-US" b="1" dirty="0" smtClean="0"/>
              <a:t>1.  Module efficiency</a:t>
            </a:r>
            <a:r>
              <a:rPr lang="en-US" dirty="0" smtClean="0"/>
              <a:t> measures how well a solar module (aka panel) converts the Sun’s energy into usable energy. If the Sun dumps 100 Watts of energy onto the module and the module spits out 15 Watts, the </a:t>
            </a:r>
            <a:r>
              <a:rPr lang="en-US" dirty="0" err="1" smtClean="0"/>
              <a:t>the</a:t>
            </a:r>
            <a:r>
              <a:rPr lang="en-US" dirty="0" smtClean="0"/>
              <a:t> module is said to have 15% module efficiency (15 W / 100 W = 0.15 = 15%). If you want to brag to your friends that you have a </a:t>
            </a:r>
            <a:r>
              <a:rPr lang="en-US" dirty="0" smtClean="0">
                <a:hlinkClick r:id="rId3" tooltip="Solar Panel Efficiency Tiers"/>
              </a:rPr>
              <a:t>top tier</a:t>
            </a:r>
            <a:r>
              <a:rPr lang="en-US" dirty="0" smtClean="0"/>
              <a:t> efficiency panel, care about this.</a:t>
            </a:r>
          </a:p>
          <a:p>
            <a:r>
              <a:rPr lang="en-US" b="1" dirty="0" smtClean="0"/>
              <a:t>2.  Area efficiency (aka Density)</a:t>
            </a:r>
            <a:r>
              <a:rPr lang="en-US" dirty="0" smtClean="0"/>
              <a:t> measures how much usable energy a module produces in a given area. It’s Watts per square foot, so the more Watts, the more energy you’ll get from a specific area (or available space on your roof). So if a module spits out 210 Watts in 15 square feet, it’s density is… c’mon, it’s Watts per square feet (and I made it an easy number). Okay, it’s 14 W/</a:t>
            </a:r>
            <a:r>
              <a:rPr lang="en-US" dirty="0" err="1" smtClean="0"/>
              <a:t>sqft</a:t>
            </a:r>
            <a:r>
              <a:rPr lang="en-US" dirty="0" smtClean="0"/>
              <a:t> (= 210 W / 15 </a:t>
            </a:r>
            <a:r>
              <a:rPr lang="en-US" dirty="0" err="1" smtClean="0"/>
              <a:t>sqft</a:t>
            </a:r>
            <a:r>
              <a:rPr lang="en-US" dirty="0" smtClean="0"/>
              <a:t>). If you have limited roof space, get the panel with the </a:t>
            </a:r>
            <a:r>
              <a:rPr lang="en-US" dirty="0" smtClean="0">
                <a:hlinkClick r:id="rId4" tooltip="Solar Efficiency Comparison Table"/>
              </a:rPr>
              <a:t>highest density</a:t>
            </a:r>
            <a:r>
              <a:rPr lang="en-US" dirty="0" smtClean="0"/>
              <a:t>.</a:t>
            </a:r>
          </a:p>
          <a:p>
            <a:r>
              <a:rPr lang="en-US" b="1" dirty="0" smtClean="0"/>
              <a:t>3. Cell efficiency</a:t>
            </a:r>
            <a:r>
              <a:rPr lang="en-US" dirty="0" smtClean="0"/>
              <a:t> is measured the same way as module efficiency, but only with a single cell. This is the number news media and blogs love to tout in their </a:t>
            </a:r>
            <a:r>
              <a:rPr lang="en-US" dirty="0" smtClean="0">
                <a:hlinkClick r:id="rId5" tooltip="Record Solar Cell Efficiency"/>
              </a:rPr>
              <a:t>headlines</a:t>
            </a:r>
            <a:r>
              <a:rPr lang="en-US" dirty="0" smtClean="0"/>
              <a:t> as ‘record breaking’ and ‘highest efficiency achieved’. This number is generally not useful for the average consumer. If you work in a solar cell lab, don’t give up on increasing this number.</a:t>
            </a:r>
          </a:p>
          <a:p>
            <a:r>
              <a:rPr lang="en-US" dirty="0" smtClean="0"/>
              <a:t>So that’s the basics of solar efficiency. Now, let’s make it even simpler by dividing solar panels into </a:t>
            </a:r>
            <a:r>
              <a:rPr lang="en-US" dirty="0" smtClean="0">
                <a:hlinkClick r:id="rId3" tooltip="Solar Panel Efficiency Tiers"/>
              </a:rPr>
              <a:t>5 Efficiency Tiers</a:t>
            </a:r>
            <a:r>
              <a:rPr lang="en-US" dirty="0" smtClean="0"/>
              <a:t> (or levels).</a:t>
            </a:r>
          </a:p>
          <a:p>
            <a:endParaRPr lang="en-US" dirty="0" smtClean="0"/>
          </a:p>
          <a:p>
            <a:r>
              <a:rPr lang="en-US" dirty="0" smtClean="0"/>
              <a:t>[JWE-1000W/m</a:t>
            </a:r>
            <a:r>
              <a:rPr lang="en-US" baseline="30000" dirty="0" smtClean="0"/>
              <a:t>2</a:t>
            </a:r>
            <a:r>
              <a:rPr lang="en-US" dirty="0" smtClean="0"/>
              <a:t> is typical energy density from sun]</a:t>
            </a:r>
          </a:p>
          <a:p>
            <a:endParaRPr lang="en-US" dirty="0" smtClean="0"/>
          </a:p>
        </p:txBody>
      </p:sp>
      <p:sp>
        <p:nvSpPr>
          <p:cNvPr id="4" name="Slide Number Placeholder 3"/>
          <p:cNvSpPr>
            <a:spLocks noGrp="1"/>
          </p:cNvSpPr>
          <p:nvPr>
            <p:ph type="sldNum" sz="quarter" idx="10"/>
          </p:nvPr>
        </p:nvSpPr>
        <p:spPr/>
        <p:txBody>
          <a:bodyPr/>
          <a:lstStyle/>
          <a:p>
            <a:fld id="{DC96972B-1A20-44FB-9D82-894BE4BBAF23}" type="slidenum">
              <a:rPr lang="en-US" smtClean="0"/>
              <a:pPr/>
              <a:t>20</a:t>
            </a:fld>
            <a:endParaRPr lang="en-US"/>
          </a:p>
        </p:txBody>
      </p:sp>
    </p:spTree>
    <p:extLst>
      <p:ext uri="{BB962C8B-B14F-4D97-AF65-F5344CB8AC3E}">
        <p14:creationId xmlns:p14="http://schemas.microsoft.com/office/powerpoint/2010/main" val="235188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Stand-Alone DC w/ Battery Backup – Charge Controller</a:t>
            </a:r>
          </a:p>
          <a:p>
            <a:r>
              <a:rPr lang="en-US" dirty="0" smtClean="0"/>
              <a:t>Stand-Alone AC w/ Battery Backup</a:t>
            </a:r>
            <a:r>
              <a:rPr lang="en-US" baseline="0" dirty="0" smtClean="0"/>
              <a:t> &amp; </a:t>
            </a:r>
            <a:r>
              <a:rPr lang="en-US" dirty="0" smtClean="0"/>
              <a:t>Grid Connected AC – Inverter</a:t>
            </a:r>
          </a:p>
          <a:p>
            <a:endParaRPr lang="en-US" dirty="0" smtClean="0"/>
          </a:p>
          <a:p>
            <a:r>
              <a:rPr lang="en-US" dirty="0" smtClean="0"/>
              <a:t>Stand-Alone DC</a:t>
            </a:r>
          </a:p>
          <a:p>
            <a:pPr lvl="1"/>
            <a:r>
              <a:rPr lang="en-US" dirty="0" smtClean="0"/>
              <a:t>DC well pump with tank</a:t>
            </a:r>
          </a:p>
          <a:p>
            <a:r>
              <a:rPr lang="en-US" dirty="0" smtClean="0"/>
              <a:t>Stand-Alone DC w/ Battery Backup</a:t>
            </a:r>
          </a:p>
          <a:p>
            <a:pPr lvl="1"/>
            <a:r>
              <a:rPr lang="en-US" dirty="0" smtClean="0"/>
              <a:t>Weather Station</a:t>
            </a:r>
          </a:p>
          <a:p>
            <a:r>
              <a:rPr lang="en-US" dirty="0" smtClean="0"/>
              <a:t>Stand-Alone AC w/ Battery Backup</a:t>
            </a:r>
          </a:p>
          <a:p>
            <a:pPr lvl="1"/>
            <a:r>
              <a:rPr lang="en-US" dirty="0" smtClean="0"/>
              <a:t>Off Grid Home</a:t>
            </a:r>
          </a:p>
          <a:p>
            <a:r>
              <a:rPr lang="en-US" dirty="0" smtClean="0"/>
              <a:t>Grid Connected AC</a:t>
            </a:r>
          </a:p>
          <a:p>
            <a:pPr lvl="1"/>
            <a:r>
              <a:rPr lang="en-US" dirty="0" smtClean="0"/>
              <a:t>On Grid Home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21</a:t>
            </a:fld>
            <a:endParaRPr lang="en-US"/>
          </a:p>
        </p:txBody>
      </p:sp>
    </p:spTree>
    <p:extLst>
      <p:ext uri="{BB962C8B-B14F-4D97-AF65-F5344CB8AC3E}">
        <p14:creationId xmlns:p14="http://schemas.microsoft.com/office/powerpoint/2010/main" val="42844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Source of Shade</a:t>
            </a:r>
          </a:p>
          <a:p>
            <a:pPr lvl="2"/>
            <a:r>
              <a:rPr lang="en-US" dirty="0" smtClean="0"/>
              <a:t>Surroundings (trees, buildings)</a:t>
            </a:r>
          </a:p>
          <a:p>
            <a:pPr lvl="2"/>
            <a:r>
              <a:rPr lang="en-US" dirty="0" smtClean="0"/>
              <a:t>Other Panels (self shading)</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24</a:t>
            </a:fld>
            <a:endParaRPr lang="en-US"/>
          </a:p>
        </p:txBody>
      </p:sp>
    </p:spTree>
    <p:extLst>
      <p:ext uri="{BB962C8B-B14F-4D97-AF65-F5344CB8AC3E}">
        <p14:creationId xmlns:p14="http://schemas.microsoft.com/office/powerpoint/2010/main" val="299070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greenliving.nationalgeographic.com</a:t>
            </a:r>
          </a:p>
          <a:p>
            <a:r>
              <a:rPr lang="en-US" dirty="0" smtClean="0"/>
              <a:t>Step 1: Calculate the exact southern orientation for positioning your panels. Begin with a compass to find magnetic north, and accordingly, south. Figure the magnetic declination -- the angle between magnetic south and true south -- for your geographic location, using an online calculator such as the one available from the National Geophysical Data Center. Add the magnetic declination to the directional indicator on your compass if the declination is east, or subtract if the declination is west (see References 1, Question 5d). By ensuring your PV array faces true south, you optimize the efficacy of your panel tilt.</a:t>
            </a:r>
          </a:p>
          <a:p>
            <a:r>
              <a:rPr lang="en-US" dirty="0" smtClean="0"/>
              <a:t>Step 2: Calculate the optimum tilt angle, based on the latitude -- your angular distance north or south from the equator expressed as degrees along a meridian -- of your location (see References 3). To find your latitude, consult a map for your region. Find the best angle for optimizing solar collection during winter, when solar energy is most scarce, by multiplying your latitude by 0.89, and then adding 24 degrees. For instance, if your latitude is 45 degrees: 45 x 0.89 = 40.05 + 24 = 64.05. In this example, you would tilt your solar panels at a 64-degree angle from a horizontal level (see References 2).</a:t>
            </a:r>
          </a:p>
          <a:p>
            <a:r>
              <a:rPr lang="en-US" dirty="0" smtClean="0"/>
              <a:t>Step 3: Decide whether you wish to leave your panels at the optimum winter tilt all year long, or whether you prefer to adjust them for each season. Factors that might affect your decision include the accessibility of your PV array and whether you expect more sunlight than you can use during the summer months, in which case you need not adjust your tilt. If you do plan to optimize solar collection in every season, use the following calculations: For spring and fall, multiply your latitude by 0.98 and subtract 2.3 degrees. For summer, multiply latitude by 0.92 and subtract 24.3 degrees to get your solar panel tilt angle. (See References 2.)</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29</a:t>
            </a:fld>
            <a:endParaRPr lang="en-US"/>
          </a:p>
        </p:txBody>
      </p:sp>
    </p:spTree>
    <p:extLst>
      <p:ext uri="{BB962C8B-B14F-4D97-AF65-F5344CB8AC3E}">
        <p14:creationId xmlns:p14="http://schemas.microsoft.com/office/powerpoint/2010/main" val="37464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hlinkClick r:id="rId3"/>
              </a:rPr>
              <a:t>Macs Lab; Optimum Orientation of Solar Panels; Charles R. Landau; April 2011</a:t>
            </a:r>
            <a:endParaRPr lang="en-US" dirty="0" smtClean="0"/>
          </a:p>
          <a:p>
            <a:endParaRPr lang="en-US" dirty="0" smtClean="0"/>
          </a:p>
          <a:p>
            <a:r>
              <a:rPr lang="en-US" dirty="0" smtClean="0"/>
              <a:t>Example 1: latitude = 45</a:t>
            </a:r>
            <a:r>
              <a:rPr lang="en-US" dirty="0" smtClean="0">
                <a:sym typeface="Symbol"/>
              </a:rPr>
              <a:t></a:t>
            </a:r>
            <a:r>
              <a:rPr lang="en-US" dirty="0" smtClean="0"/>
              <a:t> </a:t>
            </a:r>
          </a:p>
          <a:p>
            <a:pPr lvl="1"/>
            <a:r>
              <a:rPr lang="en-US" dirty="0" smtClean="0">
                <a:solidFill>
                  <a:srgbClr val="FF0000"/>
                </a:solidFill>
              </a:rPr>
              <a:t>0.87·45</a:t>
            </a:r>
            <a:r>
              <a:rPr lang="en-US" dirty="0" smtClean="0">
                <a:solidFill>
                  <a:srgbClr val="FF0000"/>
                </a:solidFill>
                <a:sym typeface="Symbol"/>
              </a:rPr>
              <a:t> </a:t>
            </a:r>
            <a:r>
              <a:rPr lang="en-US" dirty="0" smtClean="0">
                <a:solidFill>
                  <a:srgbClr val="FF0000"/>
                </a:solidFill>
              </a:rPr>
              <a:t>= 39.15</a:t>
            </a:r>
            <a:r>
              <a:rPr lang="en-US" dirty="0" smtClean="0">
                <a:solidFill>
                  <a:srgbClr val="FF0000"/>
                </a:solidFill>
                <a:sym typeface="Symbol"/>
              </a:rPr>
              <a:t></a:t>
            </a:r>
          </a:p>
          <a:p>
            <a:r>
              <a:rPr lang="en-US" dirty="0" smtClean="0"/>
              <a:t>Example 2: latitude = 20</a:t>
            </a:r>
            <a:r>
              <a:rPr lang="en-US" dirty="0" smtClean="0">
                <a:sym typeface="Symbol"/>
              </a:rPr>
              <a:t></a:t>
            </a:r>
            <a:r>
              <a:rPr lang="en-US" dirty="0" smtClean="0"/>
              <a:t> </a:t>
            </a:r>
            <a:endParaRPr lang="en-US" dirty="0" smtClean="0">
              <a:sym typeface="Symbol"/>
            </a:endParaRPr>
          </a:p>
          <a:p>
            <a:pPr lvl="1"/>
            <a:r>
              <a:rPr lang="en-US" dirty="0" smtClean="0">
                <a:solidFill>
                  <a:srgbClr val="FF0000"/>
                </a:solidFill>
              </a:rPr>
              <a:t>0.76·20</a:t>
            </a:r>
            <a:r>
              <a:rPr lang="en-US" dirty="0" smtClean="0">
                <a:solidFill>
                  <a:srgbClr val="FF0000"/>
                </a:solidFill>
                <a:sym typeface="Symbol"/>
              </a:rPr>
              <a:t></a:t>
            </a:r>
            <a:r>
              <a:rPr lang="en-US" dirty="0" smtClean="0">
                <a:solidFill>
                  <a:srgbClr val="FF0000"/>
                </a:solidFill>
              </a:rPr>
              <a:t> + 3.1</a:t>
            </a:r>
            <a:r>
              <a:rPr lang="en-US" dirty="0" smtClean="0">
                <a:solidFill>
                  <a:srgbClr val="FF0000"/>
                </a:solidFill>
                <a:sym typeface="Symbol"/>
              </a:rPr>
              <a:t></a:t>
            </a:r>
            <a:r>
              <a:rPr lang="en-US" dirty="0" smtClean="0">
                <a:solidFill>
                  <a:srgbClr val="FF0000"/>
                </a:solidFill>
              </a:rPr>
              <a:t> = 15.2</a:t>
            </a:r>
            <a:r>
              <a:rPr lang="en-US" dirty="0" smtClean="0">
                <a:solidFill>
                  <a:srgbClr val="FF0000"/>
                </a:solidFill>
                <a:sym typeface="Symbol"/>
              </a:rPr>
              <a:t></a:t>
            </a:r>
            <a:r>
              <a:rPr lang="en-US" dirty="0" smtClean="0">
                <a:solidFill>
                  <a:srgbClr val="FF0000"/>
                </a:solidFill>
              </a:rPr>
              <a:t> + 3.1</a:t>
            </a:r>
            <a:r>
              <a:rPr lang="en-US" dirty="0" smtClean="0">
                <a:solidFill>
                  <a:srgbClr val="FF0000"/>
                </a:solidFill>
                <a:sym typeface="Symbol"/>
              </a:rPr>
              <a:t></a:t>
            </a:r>
            <a:r>
              <a:rPr lang="en-US" dirty="0" smtClean="0">
                <a:solidFill>
                  <a:srgbClr val="FF0000"/>
                </a:solidFill>
              </a:rPr>
              <a:t> = 18.3</a:t>
            </a:r>
            <a:r>
              <a:rPr lang="en-US" dirty="0" smtClean="0">
                <a:solidFill>
                  <a:srgbClr val="FF0000"/>
                </a:solidFill>
                <a:sym typeface="Symbol"/>
              </a:rPr>
              <a:t></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31</a:t>
            </a:fld>
            <a:endParaRPr lang="en-US"/>
          </a:p>
        </p:txBody>
      </p:sp>
    </p:spTree>
    <p:extLst>
      <p:ext uri="{BB962C8B-B14F-4D97-AF65-F5344CB8AC3E}">
        <p14:creationId xmlns:p14="http://schemas.microsoft.com/office/powerpoint/2010/main" val="355066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hlinkClick r:id="rId3"/>
              </a:rPr>
              <a:t>Macs Lab; Optimum Orientation of Solar Panels; Charles R. Landau; April 2011</a:t>
            </a:r>
            <a:endParaRPr lang="en-US" dirty="0" smtClean="0"/>
          </a:p>
          <a:p>
            <a:pPr defTabSz="931774">
              <a:defRPr/>
            </a:pPr>
            <a:endParaRPr lang="en-US" dirty="0" smtClean="0"/>
          </a:p>
          <a:p>
            <a:pPr defTabSz="931774">
              <a:defRPr/>
            </a:pPr>
            <a:r>
              <a:rPr lang="en-US" dirty="0" smtClean="0"/>
              <a:t>                            Northern hemisphere/Southern hemisphere </a:t>
            </a:r>
          </a:p>
          <a:p>
            <a:pPr defTabSz="931774">
              <a:defRPr/>
            </a:pPr>
            <a:r>
              <a:rPr lang="en-US" dirty="0" smtClean="0"/>
              <a:t>Adjust to summer angle on April 18/October 18</a:t>
            </a:r>
          </a:p>
          <a:p>
            <a:pPr defTabSz="931774">
              <a:defRPr/>
            </a:pPr>
            <a:r>
              <a:rPr lang="en-US" dirty="0" smtClean="0"/>
              <a:t> Adjust to autumn angle on August 24/February 23 </a:t>
            </a:r>
          </a:p>
          <a:p>
            <a:pPr defTabSz="931774">
              <a:defRPr/>
            </a:pPr>
            <a:r>
              <a:rPr lang="en-US" dirty="0" smtClean="0"/>
              <a:t>Adjust to winter angle on October 7/April 8 </a:t>
            </a:r>
          </a:p>
          <a:p>
            <a:pPr defTabSz="931774">
              <a:defRPr/>
            </a:pPr>
            <a:r>
              <a:rPr lang="en-US" dirty="0" smtClean="0"/>
              <a:t>Adjust to spring angle on March 5/September 4</a:t>
            </a:r>
          </a:p>
          <a:p>
            <a:endParaRPr lang="en-US" dirty="0" smtClean="0"/>
          </a:p>
          <a:p>
            <a:r>
              <a:rPr lang="en-US" dirty="0" smtClean="0"/>
              <a:t>Example 3: latitude = 45</a:t>
            </a:r>
            <a:r>
              <a:rPr lang="en-US" dirty="0" smtClean="0">
                <a:sym typeface="Symbol"/>
              </a:rPr>
              <a:t></a:t>
            </a:r>
            <a:r>
              <a:rPr lang="en-US" dirty="0" smtClean="0"/>
              <a:t> </a:t>
            </a:r>
          </a:p>
          <a:p>
            <a:pPr lvl="1"/>
            <a:r>
              <a:rPr lang="en-US" dirty="0" smtClean="0"/>
              <a:t>Winter: </a:t>
            </a:r>
            <a:r>
              <a:rPr lang="en-US" dirty="0" smtClean="0">
                <a:solidFill>
                  <a:srgbClr val="FF0000"/>
                </a:solidFill>
              </a:rPr>
              <a:t>0.89·45</a:t>
            </a:r>
            <a:r>
              <a:rPr lang="en-US" dirty="0" smtClean="0">
                <a:solidFill>
                  <a:srgbClr val="FF0000"/>
                </a:solidFill>
                <a:sym typeface="Symbol"/>
              </a:rPr>
              <a:t></a:t>
            </a:r>
            <a:r>
              <a:rPr lang="en-US" dirty="0" smtClean="0">
                <a:solidFill>
                  <a:srgbClr val="FF0000"/>
                </a:solidFill>
              </a:rPr>
              <a:t> + 24</a:t>
            </a:r>
            <a:r>
              <a:rPr lang="en-US" dirty="0" smtClean="0">
                <a:solidFill>
                  <a:srgbClr val="FF0000"/>
                </a:solidFill>
                <a:sym typeface="Symbol"/>
              </a:rPr>
              <a:t></a:t>
            </a:r>
            <a:r>
              <a:rPr lang="en-US" dirty="0" smtClean="0">
                <a:solidFill>
                  <a:srgbClr val="FF0000"/>
                </a:solidFill>
              </a:rPr>
              <a:t> = 40.5</a:t>
            </a:r>
            <a:r>
              <a:rPr lang="en-US" dirty="0" smtClean="0">
                <a:solidFill>
                  <a:srgbClr val="FF0000"/>
                </a:solidFill>
                <a:sym typeface="Symbol"/>
              </a:rPr>
              <a:t></a:t>
            </a:r>
            <a:r>
              <a:rPr lang="en-US" dirty="0" smtClean="0">
                <a:solidFill>
                  <a:srgbClr val="FF0000"/>
                </a:solidFill>
              </a:rPr>
              <a:t> + 24</a:t>
            </a:r>
            <a:r>
              <a:rPr lang="en-US" dirty="0" smtClean="0">
                <a:solidFill>
                  <a:srgbClr val="FF0000"/>
                </a:solidFill>
                <a:sym typeface="Symbol"/>
              </a:rPr>
              <a:t></a:t>
            </a:r>
            <a:r>
              <a:rPr lang="en-US" dirty="0" smtClean="0">
                <a:solidFill>
                  <a:srgbClr val="FF0000"/>
                </a:solidFill>
              </a:rPr>
              <a:t> = 64.5</a:t>
            </a:r>
            <a:r>
              <a:rPr lang="en-US" dirty="0" smtClean="0">
                <a:solidFill>
                  <a:srgbClr val="FF0000"/>
                </a:solidFill>
                <a:sym typeface="Symbol"/>
              </a:rPr>
              <a:t></a:t>
            </a:r>
          </a:p>
          <a:p>
            <a:pPr lvl="1"/>
            <a:r>
              <a:rPr lang="en-US" dirty="0" smtClean="0"/>
              <a:t>Spring and Fall: </a:t>
            </a:r>
            <a:r>
              <a:rPr lang="en-US" dirty="0" smtClean="0">
                <a:solidFill>
                  <a:srgbClr val="FF0000"/>
                </a:solidFill>
              </a:rPr>
              <a:t>0.98·45</a:t>
            </a:r>
            <a:r>
              <a:rPr lang="en-US" dirty="0" smtClean="0">
                <a:solidFill>
                  <a:srgbClr val="FF0000"/>
                </a:solidFill>
                <a:sym typeface="Symbol"/>
              </a:rPr>
              <a:t></a:t>
            </a:r>
            <a:r>
              <a:rPr lang="en-US" dirty="0" smtClean="0">
                <a:solidFill>
                  <a:srgbClr val="FF0000"/>
                </a:solidFill>
              </a:rPr>
              <a:t> – 2.3</a:t>
            </a:r>
            <a:r>
              <a:rPr lang="en-US" dirty="0" smtClean="0">
                <a:solidFill>
                  <a:srgbClr val="FF0000"/>
                </a:solidFill>
                <a:sym typeface="Symbol"/>
              </a:rPr>
              <a:t> </a:t>
            </a:r>
            <a:r>
              <a:rPr lang="en-US" dirty="0" smtClean="0">
                <a:solidFill>
                  <a:srgbClr val="FF0000"/>
                </a:solidFill>
              </a:rPr>
              <a:t>= 44.1</a:t>
            </a:r>
            <a:r>
              <a:rPr lang="en-US" dirty="0" smtClean="0">
                <a:solidFill>
                  <a:srgbClr val="FF0000"/>
                </a:solidFill>
                <a:sym typeface="Symbol"/>
              </a:rPr>
              <a:t></a:t>
            </a:r>
            <a:r>
              <a:rPr lang="en-US" dirty="0" smtClean="0">
                <a:solidFill>
                  <a:srgbClr val="FF0000"/>
                </a:solidFill>
              </a:rPr>
              <a:t> – 2.3</a:t>
            </a:r>
            <a:r>
              <a:rPr lang="en-US" dirty="0" smtClean="0">
                <a:solidFill>
                  <a:srgbClr val="FF0000"/>
                </a:solidFill>
                <a:sym typeface="Symbol"/>
              </a:rPr>
              <a:t> </a:t>
            </a:r>
            <a:r>
              <a:rPr lang="en-US" dirty="0" smtClean="0">
                <a:solidFill>
                  <a:srgbClr val="FF0000"/>
                </a:solidFill>
              </a:rPr>
              <a:t>= 41.8</a:t>
            </a:r>
            <a:r>
              <a:rPr lang="en-US" dirty="0" smtClean="0">
                <a:solidFill>
                  <a:srgbClr val="FF0000"/>
                </a:solidFill>
                <a:sym typeface="Symbol"/>
              </a:rPr>
              <a:t></a:t>
            </a:r>
          </a:p>
          <a:p>
            <a:pPr lvl="1"/>
            <a:r>
              <a:rPr lang="en-US" dirty="0" smtClean="0"/>
              <a:t>Summer : </a:t>
            </a:r>
            <a:r>
              <a:rPr lang="en-US" dirty="0" smtClean="0">
                <a:solidFill>
                  <a:srgbClr val="FF0000"/>
                </a:solidFill>
              </a:rPr>
              <a:t>0.92·45</a:t>
            </a:r>
            <a:r>
              <a:rPr lang="en-US" dirty="0" smtClean="0">
                <a:solidFill>
                  <a:srgbClr val="FF0000"/>
                </a:solidFill>
                <a:sym typeface="Symbol"/>
              </a:rPr>
              <a:t></a:t>
            </a:r>
            <a:r>
              <a:rPr lang="en-US" dirty="0" smtClean="0">
                <a:solidFill>
                  <a:srgbClr val="FF0000"/>
                </a:solidFill>
              </a:rPr>
              <a:t>  = 41.4</a:t>
            </a:r>
            <a:r>
              <a:rPr lang="en-US" dirty="0" smtClean="0">
                <a:solidFill>
                  <a:srgbClr val="FF0000"/>
                </a:solidFill>
                <a:sym typeface="Symbol"/>
              </a:rPr>
              <a:t></a:t>
            </a:r>
            <a:r>
              <a:rPr lang="en-US" dirty="0" smtClean="0">
                <a:solidFill>
                  <a:srgbClr val="FF0000"/>
                </a:solidFill>
              </a:rPr>
              <a:t> - 24.3</a:t>
            </a:r>
            <a:r>
              <a:rPr lang="en-US" dirty="0" smtClean="0">
                <a:solidFill>
                  <a:srgbClr val="FF0000"/>
                </a:solidFill>
                <a:sym typeface="Symbol"/>
              </a:rPr>
              <a:t></a:t>
            </a:r>
            <a:r>
              <a:rPr lang="en-US" dirty="0" smtClean="0">
                <a:solidFill>
                  <a:srgbClr val="FF0000"/>
                </a:solidFill>
              </a:rPr>
              <a:t> = 17.1</a:t>
            </a:r>
            <a:r>
              <a:rPr lang="en-US" dirty="0" smtClean="0">
                <a:solidFill>
                  <a:srgbClr val="FF0000"/>
                </a:solidFill>
                <a:sym typeface="Symbol"/>
              </a:rPr>
              <a:t></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32</a:t>
            </a:fld>
            <a:endParaRPr lang="en-US"/>
          </a:p>
        </p:txBody>
      </p:sp>
    </p:spTree>
    <p:extLst>
      <p:ext uri="{BB962C8B-B14F-4D97-AF65-F5344CB8AC3E}">
        <p14:creationId xmlns:p14="http://schemas.microsoft.com/office/powerpoint/2010/main" val="362475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Gardner, Method from Calculating Inter-Row Spacing, Energy Trust of Oregon, http://energytrust.org/trade-ally/updates-and-events/InsiderNewsletter/insider-pdfs/100304_solarprofessional_article.pdf, Dec/Jan 2009</a:t>
            </a:r>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34</a:t>
            </a:fld>
            <a:endParaRPr lang="en-US"/>
          </a:p>
        </p:txBody>
      </p:sp>
    </p:spTree>
    <p:extLst>
      <p:ext uri="{BB962C8B-B14F-4D97-AF65-F5344CB8AC3E}">
        <p14:creationId xmlns:p14="http://schemas.microsoft.com/office/powerpoint/2010/main" val="3031273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other days will be shade free longer</a:t>
            </a:r>
          </a:p>
          <a:p>
            <a:endParaRPr lang="en-US" dirty="0" smtClean="0"/>
          </a:p>
          <a:p>
            <a:pPr marL="0" lvl="1" defTabSz="931774">
              <a:defRPr/>
            </a:pPr>
            <a:r>
              <a:rPr lang="en-US" dirty="0" smtClean="0"/>
              <a:t>solardat.uoregon.edu/SoftwareTools.html</a:t>
            </a:r>
          </a:p>
          <a:p>
            <a:endParaRPr lang="en-US" dirty="0" smtClean="0"/>
          </a:p>
        </p:txBody>
      </p:sp>
      <p:sp>
        <p:nvSpPr>
          <p:cNvPr id="4" name="Slide Number Placeholder 3"/>
          <p:cNvSpPr>
            <a:spLocks noGrp="1"/>
          </p:cNvSpPr>
          <p:nvPr>
            <p:ph type="sldNum" sz="quarter" idx="10"/>
          </p:nvPr>
        </p:nvSpPr>
        <p:spPr/>
        <p:txBody>
          <a:bodyPr/>
          <a:lstStyle/>
          <a:p>
            <a:fld id="{DC96972B-1A20-44FB-9D82-894BE4BBAF23}" type="slidenum">
              <a:rPr lang="en-US" smtClean="0"/>
              <a:pPr/>
              <a:t>35</a:t>
            </a:fld>
            <a:endParaRPr lang="en-US"/>
          </a:p>
        </p:txBody>
      </p:sp>
    </p:spTree>
    <p:extLst>
      <p:ext uri="{BB962C8B-B14F-4D97-AF65-F5344CB8AC3E}">
        <p14:creationId xmlns:p14="http://schemas.microsoft.com/office/powerpoint/2010/main" val="386797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Module</a:t>
            </a:r>
            <a:r>
              <a:rPr lang="en-US" baseline="0" dirty="0" smtClean="0"/>
              <a:t> = panel</a:t>
            </a:r>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4</a:t>
            </a:fld>
            <a:endParaRPr lang="en-US"/>
          </a:p>
        </p:txBody>
      </p:sp>
    </p:spTree>
    <p:extLst>
      <p:ext uri="{BB962C8B-B14F-4D97-AF65-F5344CB8AC3E}">
        <p14:creationId xmlns:p14="http://schemas.microsoft.com/office/powerpoint/2010/main" val="1601623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Sun Path Chart</a:t>
            </a:r>
          </a:p>
          <a:p>
            <a:pPr lvl="1"/>
            <a:r>
              <a:rPr lang="en-US" dirty="0" smtClean="0">
                <a:sym typeface="Symbol"/>
              </a:rPr>
              <a:t> = </a:t>
            </a:r>
            <a:r>
              <a:rPr lang="en-US" dirty="0" smtClean="0">
                <a:solidFill>
                  <a:srgbClr val="FF0000"/>
                </a:solidFill>
                <a:sym typeface="Symbol"/>
              </a:rPr>
              <a:t>14</a:t>
            </a:r>
          </a:p>
          <a:p>
            <a:pPr lvl="1"/>
            <a:r>
              <a:rPr lang="en-US" dirty="0" smtClean="0">
                <a:sym typeface="Symbol"/>
              </a:rPr>
              <a:t> = </a:t>
            </a:r>
            <a:r>
              <a:rPr lang="en-US" dirty="0" smtClean="0">
                <a:solidFill>
                  <a:srgbClr val="FF0000"/>
                </a:solidFill>
                <a:sym typeface="Symbol"/>
              </a:rPr>
              <a:t>42</a:t>
            </a:r>
          </a:p>
          <a:p>
            <a:r>
              <a:rPr lang="en-US" dirty="0" err="1" smtClean="0"/>
              <a:t>d</a:t>
            </a:r>
            <a:r>
              <a:rPr lang="en-US" baseline="-25000" dirty="0" err="1" smtClean="0"/>
              <a:t>m</a:t>
            </a:r>
            <a:r>
              <a:rPr lang="en-US" dirty="0" smtClean="0"/>
              <a:t> = h cos</a:t>
            </a:r>
            <a:r>
              <a:rPr lang="en-US" dirty="0" smtClean="0">
                <a:sym typeface="Symbol"/>
              </a:rPr>
              <a:t> / </a:t>
            </a:r>
            <a:r>
              <a:rPr lang="en-US" dirty="0" smtClean="0"/>
              <a:t>tan</a:t>
            </a:r>
            <a:r>
              <a:rPr lang="en-US" dirty="0" smtClean="0">
                <a:sym typeface="Symbol"/>
              </a:rPr>
              <a:t> = </a:t>
            </a:r>
            <a:r>
              <a:rPr lang="en-US" dirty="0" smtClean="0"/>
              <a:t>0.7·cos</a:t>
            </a:r>
            <a:r>
              <a:rPr lang="en-US" dirty="0" smtClean="0">
                <a:sym typeface="Symbol"/>
              </a:rPr>
              <a:t>42 / </a:t>
            </a:r>
            <a:r>
              <a:rPr lang="en-US" dirty="0" smtClean="0"/>
              <a:t>tan</a:t>
            </a:r>
            <a:r>
              <a:rPr lang="en-US" dirty="0" smtClean="0">
                <a:sym typeface="Symbol"/>
              </a:rPr>
              <a:t>14</a:t>
            </a:r>
          </a:p>
          <a:p>
            <a:pPr lvl="1"/>
            <a:r>
              <a:rPr lang="en-US" dirty="0" smtClean="0">
                <a:sym typeface="Symbol"/>
              </a:rPr>
              <a:t>= </a:t>
            </a:r>
            <a:r>
              <a:rPr lang="en-US" dirty="0" smtClean="0">
                <a:solidFill>
                  <a:srgbClr val="FF0000"/>
                </a:solidFill>
              </a:rPr>
              <a:t>0.7 · </a:t>
            </a:r>
            <a:r>
              <a:rPr lang="en-US" dirty="0" smtClean="0">
                <a:solidFill>
                  <a:srgbClr val="FF0000"/>
                </a:solidFill>
                <a:sym typeface="Symbol"/>
              </a:rPr>
              <a:t>0.743 / 0.249 = 2.1 m</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37</a:t>
            </a:fld>
            <a:endParaRPr lang="en-US"/>
          </a:p>
        </p:txBody>
      </p:sp>
    </p:spTree>
    <p:extLst>
      <p:ext uri="{BB962C8B-B14F-4D97-AF65-F5344CB8AC3E}">
        <p14:creationId xmlns:p14="http://schemas.microsoft.com/office/powerpoint/2010/main" val="4000914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http://www.nrel.gov/rredc/pvwatts/changing_parameters.html#dc2ac</a:t>
            </a:r>
          </a:p>
          <a:p>
            <a:r>
              <a:rPr lang="en-US" b="1" dirty="0" smtClean="0"/>
              <a:t>DC Rating</a:t>
            </a:r>
          </a:p>
          <a:p>
            <a:r>
              <a:rPr lang="en-US" dirty="0" smtClean="0"/>
              <a:t>The size of a photovoltaic (PV) system is its nameplate DC power rating. This is determined by adding the PV module power listed on the nameplates of the PV modules in watts and then dividing the sum by 1,000 to convert it to kilowatts (kW). PV module power ratings are for standard test conditions (STC) of 1,000 W/m</a:t>
            </a:r>
            <a:r>
              <a:rPr lang="en-US" baseline="30000" dirty="0" smtClean="0"/>
              <a:t>2</a:t>
            </a:r>
            <a:r>
              <a:rPr lang="en-US" dirty="0" smtClean="0"/>
              <a:t> solar irradiance and 25°C PV module temperature. The default PV system size is 4 kW. This corresponds to a PV array area of approximately 35 m</a:t>
            </a:r>
            <a:r>
              <a:rPr lang="en-US" baseline="30000" dirty="0" smtClean="0"/>
              <a:t>2</a:t>
            </a:r>
            <a:r>
              <a:rPr lang="en-US" dirty="0" smtClean="0"/>
              <a:t> (377 ft</a:t>
            </a:r>
            <a:r>
              <a:rPr lang="en-US" baseline="30000" dirty="0" smtClean="0"/>
              <a:t>2</a:t>
            </a:r>
            <a:r>
              <a:rPr lang="en-US" dirty="0" smtClean="0"/>
              <a:t>). </a:t>
            </a:r>
          </a:p>
          <a:p>
            <a:r>
              <a:rPr lang="en-US" dirty="0" smtClean="0"/>
              <a:t>Caution: For correct results, the DC rating input must be the nameplate DC power rating described above. It cannot be based on other rating conditions, such as PVUSA test conditions (PTC). PTC are defined as 1,000 W/m</a:t>
            </a:r>
            <a:r>
              <a:rPr lang="en-US" baseline="30000" dirty="0" smtClean="0"/>
              <a:t>2</a:t>
            </a:r>
            <a:r>
              <a:rPr lang="en-US" dirty="0" smtClean="0"/>
              <a:t> plane-of-array irradiance, 20°C ambient temperature, and 1 m/s wind speed. If a user incorrectly uses a DC rating based on PTC power ratings, the energy production calculated by the </a:t>
            </a:r>
            <a:r>
              <a:rPr lang="en-US" dirty="0" err="1" smtClean="0"/>
              <a:t>PVWatts</a:t>
            </a:r>
            <a:r>
              <a:rPr lang="en-US" dirty="0" smtClean="0"/>
              <a:t> calculator will be reduced by about 12%. </a:t>
            </a:r>
          </a:p>
          <a:p>
            <a:r>
              <a:rPr lang="en-US" dirty="0" smtClean="0">
                <a:hlinkClick r:id="rId3"/>
              </a:rPr>
              <a:t>Back to Top</a:t>
            </a:r>
            <a:endParaRPr lang="en-US" dirty="0" smtClean="0"/>
          </a:p>
          <a:p>
            <a:r>
              <a:rPr lang="en-US" b="1" dirty="0" smtClean="0"/>
              <a:t>DC-to-AC </a:t>
            </a:r>
            <a:r>
              <a:rPr lang="en-US" b="1" dirty="0" err="1" smtClean="0"/>
              <a:t>Derate</a:t>
            </a:r>
            <a:r>
              <a:rPr lang="en-US" b="1" dirty="0" smtClean="0"/>
              <a:t> Factor</a:t>
            </a:r>
          </a:p>
          <a:p>
            <a:r>
              <a:rPr lang="en-US" dirty="0" smtClean="0"/>
              <a:t>The </a:t>
            </a:r>
            <a:r>
              <a:rPr lang="en-US" dirty="0" err="1" smtClean="0"/>
              <a:t>PVWatts</a:t>
            </a:r>
            <a:r>
              <a:rPr lang="en-US" dirty="0" smtClean="0"/>
              <a:t> calculator multiplies the nameplate DC power rating by an overall DC-to-AC </a:t>
            </a:r>
            <a:r>
              <a:rPr lang="en-US" dirty="0" err="1" smtClean="0"/>
              <a:t>derate</a:t>
            </a:r>
            <a:r>
              <a:rPr lang="en-US" dirty="0" smtClean="0"/>
              <a:t> factor to determine the AC power rating at STC. The overall DC-to-AC </a:t>
            </a:r>
            <a:r>
              <a:rPr lang="en-US" dirty="0" err="1" smtClean="0"/>
              <a:t>derate</a:t>
            </a:r>
            <a:r>
              <a:rPr lang="en-US" dirty="0" smtClean="0"/>
              <a:t> factor accounts for losses from the DC nameplate power rating and is the mathematical product of the </a:t>
            </a:r>
            <a:r>
              <a:rPr lang="en-US" dirty="0" err="1" smtClean="0"/>
              <a:t>derate</a:t>
            </a:r>
            <a:r>
              <a:rPr lang="en-US" dirty="0" smtClean="0"/>
              <a:t> factors for the components of the PV system. The default component </a:t>
            </a:r>
            <a:r>
              <a:rPr lang="en-US" dirty="0" err="1" smtClean="0"/>
              <a:t>derate</a:t>
            </a:r>
            <a:r>
              <a:rPr lang="en-US" dirty="0" smtClean="0"/>
              <a:t> factors used by the </a:t>
            </a:r>
            <a:r>
              <a:rPr lang="en-US" dirty="0" err="1" smtClean="0"/>
              <a:t>PVWatts</a:t>
            </a:r>
            <a:r>
              <a:rPr lang="en-US" dirty="0" smtClean="0"/>
              <a:t> calculator and their ranges are listed in the table below. </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41</a:t>
            </a:fld>
            <a:endParaRPr lang="en-US"/>
          </a:p>
        </p:txBody>
      </p:sp>
    </p:spTree>
    <p:extLst>
      <p:ext uri="{BB962C8B-B14F-4D97-AF65-F5344CB8AC3E}">
        <p14:creationId xmlns:p14="http://schemas.microsoft.com/office/powerpoint/2010/main" val="56595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Sharp ND-200 U1 </a:t>
            </a:r>
          </a:p>
          <a:p>
            <a:pPr lvl="1"/>
            <a:r>
              <a:rPr lang="en-US" dirty="0" smtClean="0"/>
              <a:t>Poly-Crystalline</a:t>
            </a:r>
          </a:p>
          <a:p>
            <a:pPr lvl="1"/>
            <a:r>
              <a:rPr lang="en-US" dirty="0" smtClean="0"/>
              <a:t>1.6 m x 1 m</a:t>
            </a:r>
          </a:p>
          <a:p>
            <a:pPr lvl="2"/>
            <a:r>
              <a:rPr lang="en-US" dirty="0" smtClean="0">
                <a:solidFill>
                  <a:srgbClr val="FF0000"/>
                </a:solidFill>
              </a:rPr>
              <a:t>L = 1.6 m, W = 1 m</a:t>
            </a:r>
          </a:p>
          <a:p>
            <a:pPr lvl="1"/>
            <a:r>
              <a:rPr lang="en-US" dirty="0" smtClean="0"/>
              <a:t>200W per panel</a:t>
            </a:r>
          </a:p>
          <a:p>
            <a:pPr lvl="1"/>
            <a:r>
              <a:rPr lang="en-US" dirty="0" smtClean="0"/>
              <a:t>Open Circuit Voltage = 35.5 V</a:t>
            </a:r>
          </a:p>
          <a:p>
            <a:pPr lvl="1"/>
            <a:r>
              <a:rPr lang="en-US" dirty="0" smtClean="0"/>
              <a:t>Short Circuit Current = 7.82 A</a:t>
            </a:r>
          </a:p>
          <a:p>
            <a:pPr lvl="1"/>
            <a:r>
              <a:rPr lang="en-US" dirty="0" smtClean="0"/>
              <a:t>Module Efficiency = 12.3 %</a:t>
            </a:r>
          </a:p>
          <a:p>
            <a:endParaRPr lang="en-US" dirty="0" smtClean="0"/>
          </a:p>
          <a:p>
            <a:r>
              <a:rPr lang="en-US" dirty="0" smtClean="0"/>
              <a:t>Optimum All Year Array Tilt, </a:t>
            </a:r>
            <a:r>
              <a:rPr lang="en-US" dirty="0" err="1" smtClean="0"/>
              <a:t>A</a:t>
            </a:r>
            <a:r>
              <a:rPr lang="en-US" baseline="-25000" dirty="0" err="1" smtClean="0"/>
              <a:t>ay</a:t>
            </a:r>
            <a:r>
              <a:rPr lang="en-US" dirty="0" smtClean="0"/>
              <a:t> </a:t>
            </a:r>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44</a:t>
            </a:fld>
            <a:endParaRPr lang="en-US"/>
          </a:p>
        </p:txBody>
      </p:sp>
    </p:spTree>
    <p:extLst>
      <p:ext uri="{BB962C8B-B14F-4D97-AF65-F5344CB8AC3E}">
        <p14:creationId xmlns:p14="http://schemas.microsoft.com/office/powerpoint/2010/main" val="205548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 NJ rule of thumb for conversion from kW</a:t>
            </a:r>
            <a:r>
              <a:rPr lang="en-US" baseline="0" dirty="0" smtClean="0"/>
              <a:t> to kWh for year</a:t>
            </a:r>
          </a:p>
          <a:p>
            <a:endParaRPr lang="en-US" baseline="0" dirty="0" smtClean="0"/>
          </a:p>
          <a:p>
            <a:r>
              <a:rPr lang="en-US" dirty="0" smtClean="0"/>
              <a:t>How many panels does a “4 kW” system need?</a:t>
            </a:r>
          </a:p>
          <a:p>
            <a:pPr lvl="1"/>
            <a:r>
              <a:rPr lang="en-US" dirty="0" smtClean="0">
                <a:solidFill>
                  <a:srgbClr val="FF0000"/>
                </a:solidFill>
              </a:rPr>
              <a:t>4000 W / 200 W = 20</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Optimum All Year Array Tilt, </a:t>
            </a:r>
            <a:r>
              <a:rPr lang="en-US" dirty="0" err="1" smtClean="0"/>
              <a:t>A</a:t>
            </a:r>
            <a:r>
              <a:rPr lang="en-US" baseline="-25000" dirty="0" err="1" smtClean="0"/>
              <a:t>ay</a:t>
            </a:r>
            <a:r>
              <a:rPr lang="en-US" dirty="0" smtClean="0"/>
              <a:t> = </a:t>
            </a:r>
            <a:r>
              <a:rPr lang="en-US" dirty="0" smtClean="0">
                <a:solidFill>
                  <a:srgbClr val="FF0000"/>
                </a:solidFill>
              </a:rPr>
              <a:t>0.87 · 39.73</a:t>
            </a:r>
            <a:r>
              <a:rPr lang="en-US" dirty="0" smtClean="0">
                <a:solidFill>
                  <a:srgbClr val="FF0000"/>
                </a:solidFill>
                <a:sym typeface="Symbol"/>
              </a:rPr>
              <a:t> </a:t>
            </a:r>
            <a:r>
              <a:rPr lang="en-US" dirty="0" smtClean="0">
                <a:solidFill>
                  <a:srgbClr val="FF0000"/>
                </a:solidFill>
              </a:rPr>
              <a:t>= 34.6</a:t>
            </a:r>
            <a:r>
              <a:rPr lang="en-US" dirty="0" smtClean="0">
                <a:solidFill>
                  <a:srgbClr val="FF0000"/>
                </a:solidFill>
                <a:sym typeface="Symbol"/>
              </a:rPr>
              <a:t></a:t>
            </a:r>
          </a:p>
          <a:p>
            <a:pPr marL="342900" lvl="1" indent="-342900">
              <a:buFont typeface="Arial" pitchFamily="34" charset="0"/>
              <a:buChar char="•"/>
            </a:pPr>
            <a:r>
              <a:rPr lang="en-US" dirty="0" smtClean="0">
                <a:sym typeface="Symbol"/>
              </a:rPr>
              <a:t>h = </a:t>
            </a:r>
            <a:r>
              <a:rPr lang="en-US" dirty="0" smtClean="0">
                <a:solidFill>
                  <a:srgbClr val="FF0000"/>
                </a:solidFill>
                <a:sym typeface="Symbol"/>
              </a:rPr>
              <a:t>1.6 m</a:t>
            </a:r>
            <a:r>
              <a:rPr lang="en-US" dirty="0" smtClean="0">
                <a:solidFill>
                  <a:srgbClr val="FF0000"/>
                </a:solidFill>
              </a:rPr>
              <a:t> · </a:t>
            </a:r>
            <a:r>
              <a:rPr lang="en-US" dirty="0" smtClean="0">
                <a:solidFill>
                  <a:srgbClr val="FF0000"/>
                </a:solidFill>
                <a:sym typeface="Symbol"/>
              </a:rPr>
              <a:t>sin</a:t>
            </a:r>
            <a:r>
              <a:rPr lang="en-US" dirty="0" smtClean="0">
                <a:solidFill>
                  <a:srgbClr val="FF0000"/>
                </a:solidFill>
              </a:rPr>
              <a:t> 34.6</a:t>
            </a:r>
            <a:r>
              <a:rPr lang="en-US" dirty="0" smtClean="0">
                <a:solidFill>
                  <a:srgbClr val="FF0000"/>
                </a:solidFill>
                <a:sym typeface="Symbol"/>
              </a:rPr>
              <a:t> = 0.91 m </a:t>
            </a:r>
          </a:p>
          <a:p>
            <a:pPr marL="342900" lvl="1" indent="-342900">
              <a:buFont typeface="Arial" pitchFamily="34" charset="0"/>
              <a:buChar char="•"/>
            </a:pPr>
            <a:r>
              <a:rPr lang="en-US" dirty="0" err="1" smtClean="0"/>
              <a:t>d</a:t>
            </a:r>
            <a:r>
              <a:rPr lang="en-US" baseline="-25000" dirty="0" err="1" smtClean="0"/>
              <a:t>m</a:t>
            </a:r>
            <a:r>
              <a:rPr lang="en-US" dirty="0" smtClean="0"/>
              <a:t> = h cos</a:t>
            </a:r>
            <a:r>
              <a:rPr lang="en-US" dirty="0" smtClean="0">
                <a:sym typeface="Symbol"/>
              </a:rPr>
              <a:t> / </a:t>
            </a:r>
            <a:r>
              <a:rPr lang="en-US" dirty="0" smtClean="0"/>
              <a:t>tan</a:t>
            </a:r>
            <a:r>
              <a:rPr lang="en-US" dirty="0" smtClean="0">
                <a:sym typeface="Symbol"/>
              </a:rPr>
              <a:t> = </a:t>
            </a:r>
            <a:r>
              <a:rPr lang="en-US" dirty="0" smtClean="0">
                <a:solidFill>
                  <a:srgbClr val="FF0000"/>
                </a:solidFill>
              </a:rPr>
              <a:t>0.91 · cos</a:t>
            </a:r>
            <a:r>
              <a:rPr lang="en-US" dirty="0" smtClean="0">
                <a:solidFill>
                  <a:srgbClr val="FF0000"/>
                </a:solidFill>
                <a:sym typeface="Symbol"/>
              </a:rPr>
              <a:t>42 / </a:t>
            </a:r>
            <a:r>
              <a:rPr lang="en-US" dirty="0" smtClean="0">
                <a:solidFill>
                  <a:srgbClr val="FF0000"/>
                </a:solidFill>
              </a:rPr>
              <a:t>tan</a:t>
            </a:r>
            <a:r>
              <a:rPr lang="en-US" dirty="0" smtClean="0">
                <a:solidFill>
                  <a:srgbClr val="FF0000"/>
                </a:solidFill>
                <a:sym typeface="Symbol"/>
              </a:rPr>
              <a:t>14</a:t>
            </a:r>
          </a:p>
          <a:p>
            <a:pPr lvl="1"/>
            <a:r>
              <a:rPr lang="en-US" dirty="0" smtClean="0">
                <a:sym typeface="Symbol"/>
              </a:rPr>
              <a:t>= </a:t>
            </a:r>
            <a:r>
              <a:rPr lang="en-US" dirty="0" smtClean="0">
                <a:solidFill>
                  <a:srgbClr val="FF0000"/>
                </a:solidFill>
              </a:rPr>
              <a:t>0.91 · </a:t>
            </a:r>
            <a:r>
              <a:rPr lang="en-US" dirty="0" smtClean="0">
                <a:solidFill>
                  <a:srgbClr val="FF0000"/>
                </a:solidFill>
                <a:sym typeface="Symbol"/>
              </a:rPr>
              <a:t>0.743 / 0.249 = 2.7 m </a:t>
            </a:r>
          </a:p>
          <a:p>
            <a:pPr lvl="1"/>
            <a:r>
              <a:rPr lang="en-US" dirty="0" smtClean="0">
                <a:sym typeface="Symbol"/>
              </a:rPr>
              <a:t>( &amp;  from previous example)</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45</a:t>
            </a:fld>
            <a:endParaRPr lang="en-US"/>
          </a:p>
        </p:txBody>
      </p:sp>
    </p:spTree>
    <p:extLst>
      <p:ext uri="{BB962C8B-B14F-4D97-AF65-F5344CB8AC3E}">
        <p14:creationId xmlns:p14="http://schemas.microsoft.com/office/powerpoint/2010/main" val="3600523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you reduced the Array Tilt Angle to 15</a:t>
            </a:r>
            <a:r>
              <a:rPr lang="en-US" dirty="0" smtClean="0">
                <a:sym typeface="Symbol"/>
              </a:rPr>
              <a:t>?</a:t>
            </a:r>
          </a:p>
          <a:p>
            <a:pPr marL="800100" lvl="1" indent="-342900"/>
            <a:r>
              <a:rPr lang="en-US" dirty="0" smtClean="0">
                <a:sym typeface="Symbol"/>
              </a:rPr>
              <a:t>h = </a:t>
            </a:r>
            <a:r>
              <a:rPr lang="en-US" dirty="0" smtClean="0">
                <a:solidFill>
                  <a:srgbClr val="FF0000"/>
                </a:solidFill>
                <a:sym typeface="Symbol"/>
              </a:rPr>
              <a:t>1.6 m</a:t>
            </a:r>
            <a:r>
              <a:rPr lang="en-US" dirty="0" smtClean="0">
                <a:solidFill>
                  <a:srgbClr val="FF0000"/>
                </a:solidFill>
              </a:rPr>
              <a:t> · </a:t>
            </a:r>
            <a:r>
              <a:rPr lang="en-US" dirty="0" smtClean="0">
                <a:solidFill>
                  <a:srgbClr val="FF0000"/>
                </a:solidFill>
                <a:sym typeface="Symbol"/>
              </a:rPr>
              <a:t>sin</a:t>
            </a:r>
            <a:r>
              <a:rPr lang="en-US" dirty="0" smtClean="0">
                <a:solidFill>
                  <a:srgbClr val="FF0000"/>
                </a:solidFill>
              </a:rPr>
              <a:t> 15</a:t>
            </a:r>
            <a:r>
              <a:rPr lang="en-US" dirty="0" smtClean="0">
                <a:solidFill>
                  <a:srgbClr val="FF0000"/>
                </a:solidFill>
                <a:sym typeface="Symbol"/>
              </a:rPr>
              <a:t> = 0.41 m </a:t>
            </a:r>
          </a:p>
          <a:p>
            <a:pPr marL="800100" lvl="1" indent="-342900"/>
            <a:r>
              <a:rPr lang="en-US" dirty="0" err="1" smtClean="0"/>
              <a:t>d</a:t>
            </a:r>
            <a:r>
              <a:rPr lang="en-US" baseline="-25000" dirty="0" err="1" smtClean="0"/>
              <a:t>m</a:t>
            </a:r>
            <a:r>
              <a:rPr lang="en-US" dirty="0" smtClean="0"/>
              <a:t> = h cos</a:t>
            </a:r>
            <a:r>
              <a:rPr lang="en-US" dirty="0" smtClean="0">
                <a:sym typeface="Symbol"/>
              </a:rPr>
              <a:t> / </a:t>
            </a:r>
            <a:r>
              <a:rPr lang="en-US" dirty="0" smtClean="0"/>
              <a:t>tan</a:t>
            </a:r>
            <a:r>
              <a:rPr lang="en-US" dirty="0" smtClean="0">
                <a:sym typeface="Symbol"/>
              </a:rPr>
              <a:t> = </a:t>
            </a:r>
            <a:r>
              <a:rPr lang="en-US" dirty="0" smtClean="0">
                <a:solidFill>
                  <a:srgbClr val="FF0000"/>
                </a:solidFill>
              </a:rPr>
              <a:t>0.41 · cos</a:t>
            </a:r>
            <a:r>
              <a:rPr lang="en-US" dirty="0" smtClean="0">
                <a:solidFill>
                  <a:srgbClr val="FF0000"/>
                </a:solidFill>
                <a:sym typeface="Symbol"/>
              </a:rPr>
              <a:t>42 / </a:t>
            </a:r>
            <a:r>
              <a:rPr lang="en-US" dirty="0" smtClean="0">
                <a:solidFill>
                  <a:srgbClr val="FF0000"/>
                </a:solidFill>
              </a:rPr>
              <a:t>tan</a:t>
            </a:r>
            <a:r>
              <a:rPr lang="en-US" dirty="0" smtClean="0">
                <a:solidFill>
                  <a:srgbClr val="FF0000"/>
                </a:solidFill>
                <a:sym typeface="Symbol"/>
              </a:rPr>
              <a:t>14</a:t>
            </a:r>
          </a:p>
          <a:p>
            <a:pPr lvl="2"/>
            <a:r>
              <a:rPr lang="en-US" dirty="0" smtClean="0">
                <a:sym typeface="Symbol"/>
              </a:rPr>
              <a:t>= </a:t>
            </a:r>
            <a:r>
              <a:rPr lang="en-US" dirty="0" smtClean="0">
                <a:solidFill>
                  <a:srgbClr val="FF0000"/>
                </a:solidFill>
              </a:rPr>
              <a:t>0.41 · </a:t>
            </a:r>
            <a:r>
              <a:rPr lang="en-US" dirty="0" smtClean="0">
                <a:solidFill>
                  <a:srgbClr val="FF0000"/>
                </a:solidFill>
                <a:sym typeface="Symbol"/>
              </a:rPr>
              <a:t>0.743 / 0.249 = 1.2 m </a:t>
            </a:r>
          </a:p>
          <a:p>
            <a:r>
              <a:rPr lang="en-US" dirty="0" smtClean="0"/>
              <a:t>Use </a:t>
            </a:r>
            <a:r>
              <a:rPr lang="en-US" dirty="0" err="1" smtClean="0"/>
              <a:t>PVWatt</a:t>
            </a:r>
            <a:r>
              <a:rPr lang="en-US" dirty="0" smtClean="0"/>
              <a:t> 2 to estimate the annual kWh &amp; Savings from the Array</a:t>
            </a:r>
          </a:p>
          <a:p>
            <a:pPr lvl="1"/>
            <a:r>
              <a:rPr lang="en-US" dirty="0" smtClean="0"/>
              <a:t>4761 kWh</a:t>
            </a:r>
          </a:p>
          <a:p>
            <a:pPr lvl="1"/>
            <a:r>
              <a:rPr lang="en-US" dirty="0" smtClean="0"/>
              <a:t>$461</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47</a:t>
            </a:fld>
            <a:endParaRPr lang="en-US"/>
          </a:p>
        </p:txBody>
      </p:sp>
    </p:spTree>
    <p:extLst>
      <p:ext uri="{BB962C8B-B14F-4D97-AF65-F5344CB8AC3E}">
        <p14:creationId xmlns:p14="http://schemas.microsoft.com/office/powerpoint/2010/main" val="3158694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the Array Area for each Title Angle</a:t>
            </a:r>
          </a:p>
          <a:p>
            <a:pPr lvl="1"/>
            <a:r>
              <a:rPr lang="en-US" dirty="0" smtClean="0">
                <a:solidFill>
                  <a:srgbClr val="FF0000"/>
                </a:solidFill>
                <a:sym typeface="Symbol"/>
              </a:rPr>
              <a:t>20 panels, each with W = 1 m; 10 m wide Roof</a:t>
            </a:r>
          </a:p>
          <a:p>
            <a:pPr lvl="2"/>
            <a:r>
              <a:rPr lang="en-US" dirty="0" smtClean="0">
                <a:solidFill>
                  <a:srgbClr val="FF0000"/>
                </a:solidFill>
                <a:sym typeface="Symbol"/>
              </a:rPr>
              <a:t>Two rows of 10 panels each</a:t>
            </a:r>
          </a:p>
          <a:p>
            <a:pPr lvl="3"/>
            <a:r>
              <a:rPr lang="en-US" dirty="0" smtClean="0">
                <a:solidFill>
                  <a:srgbClr val="FF0000"/>
                </a:solidFill>
              </a:rPr>
              <a:t>R = 2; N = 10</a:t>
            </a:r>
          </a:p>
          <a:p>
            <a:pPr lvl="1"/>
            <a:endParaRPr lang="en-US" dirty="0" smtClean="0"/>
          </a:p>
          <a:p>
            <a:pPr lvl="1"/>
            <a:r>
              <a:rPr lang="en-US" dirty="0" smtClean="0"/>
              <a:t>Array Tilt = 39.71</a:t>
            </a:r>
            <a:r>
              <a:rPr lang="en-US" dirty="0" smtClean="0">
                <a:sym typeface="Symbol"/>
              </a:rPr>
              <a:t></a:t>
            </a:r>
          </a:p>
          <a:p>
            <a:pPr lvl="2"/>
            <a:r>
              <a:rPr lang="en-US" dirty="0" err="1" smtClean="0">
                <a:solidFill>
                  <a:srgbClr val="FF0000"/>
                </a:solidFill>
                <a:sym typeface="Symbol"/>
              </a:rPr>
              <a:t>A</a:t>
            </a:r>
            <a:r>
              <a:rPr lang="en-US" baseline="-25000" dirty="0" err="1" smtClean="0">
                <a:solidFill>
                  <a:srgbClr val="FF0000"/>
                </a:solidFill>
                <a:sym typeface="Symbol"/>
              </a:rPr>
              <a:t>p</a:t>
            </a:r>
            <a:r>
              <a:rPr lang="en-US" dirty="0" smtClean="0">
                <a:solidFill>
                  <a:srgbClr val="FF0000"/>
                </a:solidFill>
                <a:sym typeface="Symbol"/>
              </a:rPr>
              <a:t> = (2</a:t>
            </a:r>
            <a:r>
              <a:rPr lang="en-US" dirty="0" smtClean="0">
                <a:solidFill>
                  <a:srgbClr val="FF0000"/>
                </a:solidFill>
              </a:rPr>
              <a:t>·1.6 </a:t>
            </a:r>
            <a:r>
              <a:rPr lang="en-US" dirty="0" err="1" smtClean="0">
                <a:solidFill>
                  <a:srgbClr val="FF0000"/>
                </a:solidFill>
              </a:rPr>
              <a:t>m·cos</a:t>
            </a:r>
            <a:r>
              <a:rPr lang="en-US" dirty="0" smtClean="0">
                <a:solidFill>
                  <a:srgbClr val="FF0000"/>
                </a:solidFill>
              </a:rPr>
              <a:t>(34.6</a:t>
            </a:r>
            <a:r>
              <a:rPr lang="en-US" dirty="0" smtClean="0">
                <a:solidFill>
                  <a:srgbClr val="FF0000"/>
                </a:solidFill>
                <a:sym typeface="Symbol"/>
              </a:rPr>
              <a:t></a:t>
            </a:r>
            <a:r>
              <a:rPr lang="en-US" dirty="0" smtClean="0">
                <a:solidFill>
                  <a:srgbClr val="FF0000"/>
                </a:solidFill>
              </a:rPr>
              <a:t>)+1·2.7 m)] = 53.3 m</a:t>
            </a:r>
            <a:r>
              <a:rPr lang="en-US" baseline="30000" dirty="0" smtClean="0">
                <a:solidFill>
                  <a:srgbClr val="FF0000"/>
                </a:solidFill>
              </a:rPr>
              <a:t>2</a:t>
            </a:r>
            <a:r>
              <a:rPr lang="en-US" dirty="0" smtClean="0">
                <a:solidFill>
                  <a:srgbClr val="FF0000"/>
                </a:solidFill>
              </a:rPr>
              <a:t> </a:t>
            </a:r>
          </a:p>
          <a:p>
            <a:pPr lvl="1"/>
            <a:endParaRPr lang="en-US" dirty="0" smtClean="0">
              <a:sym typeface="Symbol"/>
            </a:endParaRPr>
          </a:p>
          <a:p>
            <a:pPr lvl="1"/>
            <a:r>
              <a:rPr lang="en-US" dirty="0" smtClean="0">
                <a:sym typeface="Symbol"/>
              </a:rPr>
              <a:t>Array Tilt = 15</a:t>
            </a:r>
          </a:p>
          <a:p>
            <a:pPr lvl="2"/>
            <a:r>
              <a:rPr lang="en-US" dirty="0" err="1" smtClean="0">
                <a:solidFill>
                  <a:srgbClr val="FF0000"/>
                </a:solidFill>
                <a:sym typeface="Symbol"/>
              </a:rPr>
              <a:t>A</a:t>
            </a:r>
            <a:r>
              <a:rPr lang="en-US" baseline="-25000" dirty="0" err="1" smtClean="0">
                <a:solidFill>
                  <a:srgbClr val="FF0000"/>
                </a:solidFill>
                <a:sym typeface="Symbol"/>
              </a:rPr>
              <a:t>p</a:t>
            </a:r>
            <a:r>
              <a:rPr lang="en-US" dirty="0" smtClean="0">
                <a:solidFill>
                  <a:srgbClr val="FF0000"/>
                </a:solidFill>
                <a:sym typeface="Symbol"/>
              </a:rPr>
              <a:t> = [</a:t>
            </a:r>
            <a:r>
              <a:rPr lang="en-US" dirty="0" smtClean="0">
                <a:solidFill>
                  <a:srgbClr val="FF0000"/>
                </a:solidFill>
              </a:rPr>
              <a:t>10 m · </a:t>
            </a:r>
            <a:r>
              <a:rPr lang="en-US" dirty="0" smtClean="0">
                <a:solidFill>
                  <a:srgbClr val="FF0000"/>
                </a:solidFill>
                <a:sym typeface="Symbol"/>
              </a:rPr>
              <a:t>(2</a:t>
            </a:r>
            <a:r>
              <a:rPr lang="en-US" dirty="0" smtClean="0">
                <a:solidFill>
                  <a:srgbClr val="FF0000"/>
                </a:solidFill>
              </a:rPr>
              <a:t>·1.6 </a:t>
            </a:r>
            <a:r>
              <a:rPr lang="en-US" dirty="0" err="1" smtClean="0">
                <a:solidFill>
                  <a:srgbClr val="FF0000"/>
                </a:solidFill>
              </a:rPr>
              <a:t>m·cos</a:t>
            </a:r>
            <a:r>
              <a:rPr lang="en-US" dirty="0" smtClean="0">
                <a:solidFill>
                  <a:srgbClr val="FF0000"/>
                </a:solidFill>
              </a:rPr>
              <a:t>(15</a:t>
            </a:r>
            <a:r>
              <a:rPr lang="en-US" dirty="0" smtClean="0">
                <a:solidFill>
                  <a:srgbClr val="FF0000"/>
                </a:solidFill>
                <a:sym typeface="Symbol"/>
              </a:rPr>
              <a:t></a:t>
            </a:r>
            <a:r>
              <a:rPr lang="en-US" dirty="0" smtClean="0">
                <a:solidFill>
                  <a:srgbClr val="FF0000"/>
                </a:solidFill>
              </a:rPr>
              <a:t>)+1·1.2 m)] = 42.9 m</a:t>
            </a:r>
            <a:r>
              <a:rPr lang="en-US" baseline="30000" dirty="0" smtClean="0">
                <a:solidFill>
                  <a:srgbClr val="FF0000"/>
                </a:solidFill>
              </a:rPr>
              <a:t>2</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C96972B-1A20-44FB-9D82-894BE4BBAF23}" type="slidenum">
              <a:rPr lang="en-US" smtClean="0"/>
              <a:pPr/>
              <a:t>49</a:t>
            </a:fld>
            <a:endParaRPr lang="en-US"/>
          </a:p>
        </p:txBody>
      </p:sp>
    </p:spTree>
    <p:extLst>
      <p:ext uri="{BB962C8B-B14F-4D97-AF65-F5344CB8AC3E}">
        <p14:creationId xmlns:p14="http://schemas.microsoft.com/office/powerpoint/2010/main" val="642026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tilt angle effect the Energy produced per Array Area?</a:t>
            </a:r>
            <a:endParaRPr lang="en-US" dirty="0" smtClean="0">
              <a:solidFill>
                <a:srgbClr val="FF0000"/>
              </a:solidFill>
              <a:sym typeface="Symbol"/>
            </a:endParaRPr>
          </a:p>
          <a:p>
            <a:pPr lvl="1"/>
            <a:endParaRPr lang="en-US" dirty="0" smtClean="0"/>
          </a:p>
          <a:p>
            <a:pPr lvl="1"/>
            <a:r>
              <a:rPr lang="en-US" dirty="0" smtClean="0"/>
              <a:t>Array Tilt = 39.71</a:t>
            </a:r>
            <a:r>
              <a:rPr lang="en-US" dirty="0" smtClean="0">
                <a:sym typeface="Symbol"/>
              </a:rPr>
              <a:t></a:t>
            </a:r>
          </a:p>
          <a:p>
            <a:pPr lvl="2"/>
            <a:r>
              <a:rPr lang="en-US" dirty="0" smtClean="0">
                <a:solidFill>
                  <a:srgbClr val="FF0000"/>
                </a:solidFill>
                <a:sym typeface="Symbol"/>
              </a:rPr>
              <a:t>4791 kWh</a:t>
            </a:r>
            <a:r>
              <a:rPr lang="en-US" dirty="0" smtClean="0">
                <a:solidFill>
                  <a:srgbClr val="FF0000"/>
                </a:solidFill>
              </a:rPr>
              <a:t> / 53.3 m</a:t>
            </a:r>
            <a:r>
              <a:rPr lang="en-US" baseline="30000" dirty="0" smtClean="0">
                <a:solidFill>
                  <a:srgbClr val="FF0000"/>
                </a:solidFill>
              </a:rPr>
              <a:t>2</a:t>
            </a:r>
            <a:r>
              <a:rPr lang="en-US" dirty="0" smtClean="0">
                <a:solidFill>
                  <a:srgbClr val="FF0000"/>
                </a:solidFill>
              </a:rPr>
              <a:t> = 89.9 kWh/m</a:t>
            </a:r>
            <a:r>
              <a:rPr lang="en-US" baseline="30000" dirty="0" smtClean="0">
                <a:solidFill>
                  <a:srgbClr val="FF0000"/>
                </a:solidFill>
              </a:rPr>
              <a:t>2</a:t>
            </a:r>
            <a:endParaRPr lang="en-US" baseline="30000" dirty="0" smtClean="0">
              <a:solidFill>
                <a:srgbClr val="FF0000"/>
              </a:solidFill>
              <a:sym typeface="Symbol"/>
            </a:endParaRPr>
          </a:p>
          <a:p>
            <a:pPr lvl="1"/>
            <a:endParaRPr lang="en-US" dirty="0" smtClean="0">
              <a:sym typeface="Symbol"/>
            </a:endParaRPr>
          </a:p>
          <a:p>
            <a:pPr lvl="1"/>
            <a:r>
              <a:rPr lang="en-US" dirty="0" smtClean="0">
                <a:sym typeface="Symbol"/>
              </a:rPr>
              <a:t>Array Tilt = 15</a:t>
            </a:r>
          </a:p>
          <a:p>
            <a:pPr lvl="2"/>
            <a:r>
              <a:rPr lang="en-US" smtClean="0">
                <a:solidFill>
                  <a:srgbClr val="FF0000"/>
                </a:solidFill>
                <a:sym typeface="Symbol"/>
              </a:rPr>
              <a:t>4761 kWh</a:t>
            </a:r>
            <a:r>
              <a:rPr lang="en-US" smtClean="0">
                <a:solidFill>
                  <a:srgbClr val="FF0000"/>
                </a:solidFill>
              </a:rPr>
              <a:t> / 42.9 m</a:t>
            </a:r>
            <a:r>
              <a:rPr lang="en-US" baseline="30000" smtClean="0">
                <a:solidFill>
                  <a:srgbClr val="FF0000"/>
                </a:solidFill>
              </a:rPr>
              <a:t>2</a:t>
            </a:r>
            <a:r>
              <a:rPr lang="en-US" smtClean="0">
                <a:solidFill>
                  <a:srgbClr val="FF0000"/>
                </a:solidFill>
              </a:rPr>
              <a:t> = 111 kWh/m</a:t>
            </a:r>
            <a:r>
              <a:rPr lang="en-US" baseline="30000" smtClean="0">
                <a:solidFill>
                  <a:srgbClr val="FF0000"/>
                </a:solidFill>
              </a:rPr>
              <a:t>2</a:t>
            </a:r>
            <a:endParaRPr lang="en-US" baseline="30000" smtClean="0">
              <a:solidFill>
                <a:srgbClr val="FF0000"/>
              </a:solidFill>
              <a:sym typeface="Symbol"/>
            </a:endParaRPr>
          </a:p>
          <a:p>
            <a:endParaRPr lang="en-US"/>
          </a:p>
        </p:txBody>
      </p:sp>
      <p:sp>
        <p:nvSpPr>
          <p:cNvPr id="4" name="Slide Number Placeholder 3"/>
          <p:cNvSpPr>
            <a:spLocks noGrp="1"/>
          </p:cNvSpPr>
          <p:nvPr>
            <p:ph type="sldNum" sz="quarter" idx="10"/>
          </p:nvPr>
        </p:nvSpPr>
        <p:spPr/>
        <p:txBody>
          <a:bodyPr/>
          <a:lstStyle/>
          <a:p>
            <a:fld id="{DC96972B-1A20-44FB-9D82-894BE4BBAF23}" type="slidenum">
              <a:rPr lang="en-US" smtClean="0"/>
              <a:pPr/>
              <a:t>50</a:t>
            </a:fld>
            <a:endParaRPr lang="en-US"/>
          </a:p>
        </p:txBody>
      </p:sp>
    </p:spTree>
    <p:extLst>
      <p:ext uri="{BB962C8B-B14F-4D97-AF65-F5344CB8AC3E}">
        <p14:creationId xmlns:p14="http://schemas.microsoft.com/office/powerpoint/2010/main" val="28082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 = IR</a:t>
            </a:r>
          </a:p>
          <a:p>
            <a:endParaRPr lang="en-US" dirty="0" smtClean="0"/>
          </a:p>
          <a:p>
            <a:r>
              <a:rPr lang="en-US" dirty="0" smtClean="0"/>
              <a:t>DC Steady flow, AC flow and pressure oscillate.</a:t>
            </a:r>
          </a:p>
          <a:p>
            <a:endParaRPr lang="en-US" dirty="0" smtClean="0"/>
          </a:p>
          <a:p>
            <a:pPr marL="320040" indent="-320040" fontAlgn="auto">
              <a:spcAft>
                <a:spcPts val="0"/>
              </a:spcAft>
              <a:defRPr/>
            </a:pPr>
            <a:r>
              <a:rPr lang="en-US" dirty="0" smtClean="0">
                <a:solidFill>
                  <a:schemeClr val="accent5">
                    <a:lumMod val="75000"/>
                  </a:schemeClr>
                </a:solidFill>
              </a:rPr>
              <a:t>Water</a:t>
            </a:r>
          </a:p>
          <a:p>
            <a:pPr marL="640080" lvl="1" indent="-274320" fontAlgn="auto">
              <a:spcAft>
                <a:spcPts val="0"/>
              </a:spcAft>
              <a:buFont typeface="Arial" pitchFamily="34" charset="0"/>
              <a:buChar char="•"/>
              <a:defRPr/>
            </a:pPr>
            <a:r>
              <a:rPr lang="en-US" dirty="0" smtClean="0">
                <a:solidFill>
                  <a:schemeClr val="accent5">
                    <a:lumMod val="75000"/>
                  </a:schemeClr>
                </a:solidFill>
              </a:rPr>
              <a:t>Pressure, P</a:t>
            </a:r>
          </a:p>
          <a:p>
            <a:pPr lvl="2" fontAlgn="auto">
              <a:spcAft>
                <a:spcPts val="0"/>
              </a:spcAft>
              <a:buFont typeface="Wingdings" pitchFamily="2" charset="2"/>
              <a:buChar char="§"/>
              <a:defRPr/>
            </a:pPr>
            <a:r>
              <a:rPr lang="en-US" dirty="0" smtClean="0">
                <a:solidFill>
                  <a:schemeClr val="accent5">
                    <a:lumMod val="75000"/>
                  </a:schemeClr>
                </a:solidFill>
              </a:rPr>
              <a:t>Force / Area</a:t>
            </a:r>
          </a:p>
          <a:p>
            <a:pPr marL="640080" lvl="1" indent="-274320" fontAlgn="auto">
              <a:spcAft>
                <a:spcPts val="0"/>
              </a:spcAft>
              <a:buFont typeface="Arial" pitchFamily="34" charset="0"/>
              <a:buChar char="•"/>
              <a:defRPr/>
            </a:pPr>
            <a:r>
              <a:rPr lang="en-US" dirty="0" smtClean="0">
                <a:solidFill>
                  <a:schemeClr val="accent5">
                    <a:lumMod val="75000"/>
                  </a:schemeClr>
                </a:solidFill>
              </a:rPr>
              <a:t>Flow, Q</a:t>
            </a:r>
          </a:p>
          <a:p>
            <a:pPr lvl="2" fontAlgn="auto">
              <a:spcAft>
                <a:spcPts val="0"/>
              </a:spcAft>
              <a:buFont typeface="Wingdings" pitchFamily="2" charset="2"/>
              <a:buChar char="§"/>
              <a:defRPr/>
            </a:pPr>
            <a:r>
              <a:rPr lang="en-US" dirty="0" smtClean="0">
                <a:solidFill>
                  <a:schemeClr val="accent5">
                    <a:lumMod val="75000"/>
                  </a:schemeClr>
                </a:solidFill>
              </a:rPr>
              <a:t>Flow of Water </a:t>
            </a:r>
            <a:br>
              <a:rPr lang="en-US" dirty="0" smtClean="0">
                <a:solidFill>
                  <a:schemeClr val="accent5">
                    <a:lumMod val="75000"/>
                  </a:schemeClr>
                </a:solidFill>
              </a:rPr>
            </a:br>
            <a:r>
              <a:rPr lang="en-US" dirty="0" smtClean="0">
                <a:solidFill>
                  <a:schemeClr val="accent5">
                    <a:lumMod val="75000"/>
                  </a:schemeClr>
                </a:solidFill>
              </a:rPr>
              <a:t> Volume / Time</a:t>
            </a:r>
          </a:p>
          <a:p>
            <a:pPr marL="640080" lvl="1" indent="-274320" fontAlgn="auto">
              <a:spcAft>
                <a:spcPts val="0"/>
              </a:spcAft>
              <a:buFont typeface="Arial" pitchFamily="34" charset="0"/>
              <a:buChar char="•"/>
              <a:defRPr/>
            </a:pPr>
            <a:r>
              <a:rPr lang="en-US" dirty="0" err="1" smtClean="0">
                <a:solidFill>
                  <a:schemeClr val="accent5">
                    <a:lumMod val="75000"/>
                  </a:schemeClr>
                </a:solidFill>
              </a:rPr>
              <a:t>Headloss</a:t>
            </a:r>
            <a:r>
              <a:rPr lang="en-US" dirty="0" smtClean="0">
                <a:solidFill>
                  <a:schemeClr val="accent5">
                    <a:lumMod val="75000"/>
                  </a:schemeClr>
                </a:solidFill>
              </a:rPr>
              <a:t>, H</a:t>
            </a:r>
          </a:p>
          <a:p>
            <a:pPr lvl="2" fontAlgn="auto">
              <a:spcAft>
                <a:spcPts val="0"/>
              </a:spcAft>
              <a:buFont typeface="Wingdings" pitchFamily="2" charset="2"/>
              <a:buChar char="§"/>
              <a:defRPr/>
            </a:pPr>
            <a:r>
              <a:rPr lang="en-US" dirty="0" smtClean="0">
                <a:solidFill>
                  <a:schemeClr val="accent5">
                    <a:lumMod val="75000"/>
                  </a:schemeClr>
                </a:solidFill>
              </a:rPr>
              <a:t>Resistance to flow</a:t>
            </a:r>
          </a:p>
          <a:p>
            <a:pPr lvl="3" fontAlgn="auto">
              <a:spcAft>
                <a:spcPts val="0"/>
              </a:spcAft>
              <a:buClr>
                <a:schemeClr val="accent3"/>
              </a:buClr>
              <a:buFont typeface="Courier New" pitchFamily="49" charset="0"/>
              <a:buChar char="o"/>
              <a:defRPr/>
            </a:pPr>
            <a:r>
              <a:rPr lang="en-US" dirty="0" smtClean="0">
                <a:solidFill>
                  <a:schemeClr val="accent5">
                    <a:lumMod val="75000"/>
                  </a:schemeClr>
                </a:solidFill>
              </a:rPr>
              <a:t>Small pipe, valve, bend, constriction</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6</a:t>
            </a:fld>
            <a:endParaRPr lang="en-US"/>
          </a:p>
        </p:txBody>
      </p:sp>
    </p:spTree>
    <p:extLst>
      <p:ext uri="{BB962C8B-B14F-4D97-AF65-F5344CB8AC3E}">
        <p14:creationId xmlns:p14="http://schemas.microsoft.com/office/powerpoint/2010/main" val="286743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1 W = 1 joule per second </a:t>
            </a:r>
          </a:p>
          <a:p>
            <a:pPr lvl="1">
              <a:spcBef>
                <a:spcPct val="0"/>
              </a:spcBef>
            </a:pPr>
            <a:r>
              <a:rPr lang="en-US" dirty="0" smtClean="0"/>
              <a:t>1 amp flowing through a potential of 1 volt = 1 W</a:t>
            </a:r>
          </a:p>
          <a:p>
            <a:pPr lvl="1">
              <a:spcBef>
                <a:spcPct val="0"/>
              </a:spcBef>
            </a:pPr>
            <a:endParaRPr lang="en-US" dirty="0" smtClean="0"/>
          </a:p>
          <a:p>
            <a:pPr lvl="1">
              <a:spcBef>
                <a:spcPct val="0"/>
              </a:spcBef>
            </a:pPr>
            <a:r>
              <a:rPr lang="en-US" dirty="0" smtClean="0"/>
              <a:t>1 Volt = 1 </a:t>
            </a:r>
            <a:r>
              <a:rPr lang="en-US" dirty="0"/>
              <a:t>joule/coulomb</a:t>
            </a:r>
          </a:p>
          <a:p>
            <a:pPr lvl="1">
              <a:spcBef>
                <a:spcPct val="0"/>
              </a:spcBef>
            </a:pPr>
            <a:endParaRPr lang="en-US" dirty="0"/>
          </a:p>
          <a:p>
            <a:pPr marL="465887" lvl="1" defTabSz="931774">
              <a:spcBef>
                <a:spcPct val="0"/>
              </a:spcBef>
              <a:defRPr/>
            </a:pPr>
            <a:r>
              <a:rPr lang="en-US" dirty="0" smtClean="0"/>
              <a:t>1 coulomb = </a:t>
            </a:r>
            <a:r>
              <a:rPr lang="en-US" dirty="0"/>
              <a:t>6.24151 × 10</a:t>
            </a:r>
            <a:r>
              <a:rPr lang="en-US" baseline="30000" dirty="0"/>
              <a:t>18</a:t>
            </a:r>
            <a:r>
              <a:rPr lang="en-US" dirty="0"/>
              <a:t> electrons</a:t>
            </a:r>
          </a:p>
          <a:p>
            <a:pPr marL="465887" lvl="1" defTabSz="931774">
              <a:spcBef>
                <a:spcPct val="0"/>
              </a:spcBef>
              <a:defRPr/>
            </a:pPr>
            <a:endParaRPr lang="en-US" dirty="0"/>
          </a:p>
          <a:p>
            <a:pPr marL="465887" lvl="1" defTabSz="931774">
              <a:spcBef>
                <a:spcPct val="0"/>
              </a:spcBef>
              <a:defRPr/>
            </a:pPr>
            <a:r>
              <a:rPr lang="en-US" dirty="0" smtClean="0"/>
              <a:t>1 ampere = 1 coulomb</a:t>
            </a:r>
            <a:r>
              <a:rPr lang="en-US" baseline="0" dirty="0" smtClean="0"/>
              <a:t> </a:t>
            </a:r>
            <a:r>
              <a:rPr lang="en-US" dirty="0" smtClean="0"/>
              <a:t>per second</a:t>
            </a:r>
          </a:p>
          <a:p>
            <a:pPr marL="465887" lvl="1" defTabSz="931774">
              <a:spcBef>
                <a:spcPct val="0"/>
              </a:spcBef>
              <a:defRPr/>
            </a:pPr>
            <a:endParaRPr lang="en-US" dirty="0" smtClean="0"/>
          </a:p>
          <a:p>
            <a:pPr lvl="1">
              <a:spcBef>
                <a:spcPct val="0"/>
              </a:spcBef>
            </a:pPr>
            <a:endParaRPr lang="en-US" dirty="0" smtClean="0"/>
          </a:p>
          <a:p>
            <a:pPr>
              <a:spcBef>
                <a:spcPct val="0"/>
              </a:spcBef>
            </a:pPr>
            <a:endParaRPr lang="en-US" dirty="0" smtClean="0"/>
          </a:p>
          <a:p>
            <a:pPr>
              <a:spcBef>
                <a:spcPct val="0"/>
              </a:spcBef>
            </a:pPr>
            <a:r>
              <a:rPr lang="en-US" dirty="0" smtClean="0"/>
              <a:t>1 N = ~4.4 lb</a:t>
            </a:r>
          </a:p>
          <a:p>
            <a:pPr>
              <a:spcBef>
                <a:spcPct val="0"/>
              </a:spcBef>
            </a:pPr>
            <a:endParaRPr lang="en-US" dirty="0" smtClean="0"/>
          </a:p>
          <a:p>
            <a:pPr>
              <a:spcBef>
                <a:spcPct val="0"/>
              </a:spcBef>
            </a:pPr>
            <a:r>
              <a:rPr lang="en-US" dirty="0" smtClean="0"/>
              <a:t>12,000 to 16,000 J is more realistic. NON-IDEAL: motor efficiency, heat loss, cannot get all energy out of battery</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2F56F2-6D3C-4CA5-8647-90A25003DD15}"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63132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Excess power is </a:t>
            </a:r>
          </a:p>
          <a:p>
            <a:pPr lvl="1"/>
            <a:r>
              <a:rPr lang="en-US" dirty="0" smtClean="0"/>
              <a:t>put on grid, </a:t>
            </a:r>
          </a:p>
          <a:p>
            <a:pPr lvl="1"/>
            <a:r>
              <a:rPr lang="en-US" dirty="0" smtClean="0"/>
              <a:t>stored in a battery, or </a:t>
            </a:r>
          </a:p>
          <a:p>
            <a:pPr lvl="1"/>
            <a:r>
              <a:rPr lang="en-US" dirty="0" smtClean="0"/>
              <a:t>lost</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8</a:t>
            </a:fld>
            <a:endParaRPr lang="en-US"/>
          </a:p>
        </p:txBody>
      </p:sp>
    </p:spTree>
    <p:extLst>
      <p:ext uri="{BB962C8B-B14F-4D97-AF65-F5344CB8AC3E}">
        <p14:creationId xmlns:p14="http://schemas.microsoft.com/office/powerpoint/2010/main" val="279615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Gevorkian</a:t>
            </a:r>
            <a:r>
              <a:rPr lang="en-US" dirty="0" smtClean="0"/>
              <a:t>, Solar Power in Building Design</a:t>
            </a:r>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11</a:t>
            </a:fld>
            <a:endParaRPr lang="en-US"/>
          </a:p>
        </p:txBody>
      </p:sp>
    </p:spTree>
    <p:extLst>
      <p:ext uri="{BB962C8B-B14F-4D97-AF65-F5344CB8AC3E}">
        <p14:creationId xmlns:p14="http://schemas.microsoft.com/office/powerpoint/2010/main" val="259392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kWp</a:t>
            </a:r>
            <a:r>
              <a:rPr lang="en-US" dirty="0" smtClean="0"/>
              <a:t> = </a:t>
            </a:r>
            <a:r>
              <a:rPr lang="en-US" dirty="0" err="1" smtClean="0"/>
              <a:t>kiloWatt</a:t>
            </a:r>
            <a:r>
              <a:rPr lang="en-US" dirty="0" smtClean="0"/>
              <a:t> peak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2014 – median cost of $5.3 found online</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12</a:t>
            </a:fld>
            <a:endParaRPr lang="en-US"/>
          </a:p>
        </p:txBody>
      </p:sp>
    </p:spTree>
    <p:extLst>
      <p:ext uri="{BB962C8B-B14F-4D97-AF65-F5344CB8AC3E}">
        <p14:creationId xmlns:p14="http://schemas.microsoft.com/office/powerpoint/2010/main" val="119521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kWp</a:t>
            </a:r>
            <a:r>
              <a:rPr lang="en-US" dirty="0" smtClean="0"/>
              <a:t> = </a:t>
            </a:r>
            <a:r>
              <a:rPr lang="en-US" dirty="0" err="1" smtClean="0"/>
              <a:t>kiloWatt</a:t>
            </a:r>
            <a:r>
              <a:rPr lang="en-US" dirty="0" smtClean="0"/>
              <a:t> peak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2014 – median cost of $5.3 found online</a:t>
            </a:r>
          </a:p>
          <a:p>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13</a:t>
            </a:fld>
            <a:endParaRPr lang="en-US"/>
          </a:p>
        </p:txBody>
      </p:sp>
    </p:spTree>
    <p:extLst>
      <p:ext uri="{BB962C8B-B14F-4D97-AF65-F5344CB8AC3E}">
        <p14:creationId xmlns:p14="http://schemas.microsoft.com/office/powerpoint/2010/main" val="184818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Roof and PV combined</a:t>
            </a:r>
            <a:endParaRPr lang="en-US" dirty="0"/>
          </a:p>
        </p:txBody>
      </p:sp>
      <p:sp>
        <p:nvSpPr>
          <p:cNvPr id="4" name="Slide Number Placeholder 3"/>
          <p:cNvSpPr>
            <a:spLocks noGrp="1"/>
          </p:cNvSpPr>
          <p:nvPr>
            <p:ph type="sldNum" sz="quarter" idx="10"/>
          </p:nvPr>
        </p:nvSpPr>
        <p:spPr/>
        <p:txBody>
          <a:bodyPr/>
          <a:lstStyle/>
          <a:p>
            <a:fld id="{DC96972B-1A20-44FB-9D82-894BE4BBAF23}" type="slidenum">
              <a:rPr lang="en-US" smtClean="0"/>
              <a:pPr/>
              <a:t>15</a:t>
            </a:fld>
            <a:endParaRPr lang="en-US"/>
          </a:p>
        </p:txBody>
      </p:sp>
    </p:spTree>
    <p:extLst>
      <p:ext uri="{BB962C8B-B14F-4D97-AF65-F5344CB8AC3E}">
        <p14:creationId xmlns:p14="http://schemas.microsoft.com/office/powerpoint/2010/main" val="11859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oeco.com/solar/solar-panel-efficiency-tier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solarpathfinder.com/"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Solar Power Facts</a:t>
            </a:r>
            <a:endParaRPr lang="en-US" dirty="0"/>
          </a:p>
        </p:txBody>
      </p:sp>
      <p:sp>
        <p:nvSpPr>
          <p:cNvPr id="5" name="Content Placeholder 4"/>
          <p:cNvSpPr>
            <a:spLocks noGrp="1"/>
          </p:cNvSpPr>
          <p:nvPr>
            <p:ph idx="1"/>
          </p:nvPr>
        </p:nvSpPr>
        <p:spPr>
          <a:xfrm>
            <a:off x="533400" y="1219200"/>
            <a:ext cx="8229600" cy="4525963"/>
          </a:xfrm>
        </p:spPr>
        <p:txBody>
          <a:bodyPr/>
          <a:lstStyle/>
          <a:p>
            <a:r>
              <a:rPr lang="en-US" dirty="0" smtClean="0"/>
              <a:t>Solar used to power spaceships since 1958 (www.renewableresourcesinc.com)</a:t>
            </a:r>
            <a:endParaRPr lang="en-US" dirty="0"/>
          </a:p>
        </p:txBody>
      </p:sp>
      <p:pic>
        <p:nvPicPr>
          <p:cNvPr id="1027" name="Picture 3" descr="C:\Users\caleb\Desktop\Picture1.jpg"/>
          <p:cNvPicPr>
            <a:picLocks noChangeAspect="1" noChangeArrowheads="1"/>
          </p:cNvPicPr>
          <p:nvPr/>
        </p:nvPicPr>
        <p:blipFill>
          <a:blip r:embed="rId3" cstate="print"/>
          <a:srcRect/>
          <a:stretch>
            <a:fillRect/>
          </a:stretch>
        </p:blipFill>
        <p:spPr bwMode="auto">
          <a:xfrm>
            <a:off x="381000" y="3200400"/>
            <a:ext cx="8504237" cy="2908300"/>
          </a:xfrm>
          <a:prstGeom prst="rect">
            <a:avLst/>
          </a:prstGeom>
          <a:noFill/>
        </p:spPr>
      </p:pic>
      <p:sp>
        <p:nvSpPr>
          <p:cNvPr id="9" name="Rectangle 8"/>
          <p:cNvSpPr/>
          <p:nvPr/>
        </p:nvSpPr>
        <p:spPr>
          <a:xfrm>
            <a:off x="7715852" y="6488668"/>
            <a:ext cx="1428148" cy="369332"/>
          </a:xfrm>
          <a:prstGeom prst="rect">
            <a:avLst/>
          </a:prstGeom>
        </p:spPr>
        <p:txBody>
          <a:bodyPr wrap="none">
            <a:spAutoFit/>
          </a:bodyPr>
          <a:lstStyle/>
          <a:p>
            <a:r>
              <a:rPr lang="en-US" dirty="0" smtClean="0"/>
              <a:t>www.bp.com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r>
              <a:rPr lang="en-US" dirty="0" smtClean="0"/>
              <a:t>PV Solar Panel IV Curve</a:t>
            </a:r>
          </a:p>
        </p:txBody>
      </p:sp>
      <p:pic>
        <p:nvPicPr>
          <p:cNvPr id="10241" name="Picture 1" descr="C:\Users\caleb\Desktop\SolarIVCurve.png"/>
          <p:cNvPicPr>
            <a:picLocks noChangeAspect="1" noChangeArrowheads="1"/>
          </p:cNvPicPr>
          <p:nvPr/>
        </p:nvPicPr>
        <p:blipFill>
          <a:blip r:embed="rId2" cstate="print"/>
          <a:srcRect/>
          <a:stretch>
            <a:fillRect/>
          </a:stretch>
        </p:blipFill>
        <p:spPr bwMode="auto">
          <a:xfrm>
            <a:off x="990600" y="1447800"/>
            <a:ext cx="7274970" cy="4575274"/>
          </a:xfrm>
          <a:prstGeom prst="rect">
            <a:avLst/>
          </a:prstGeom>
          <a:noFill/>
        </p:spPr>
      </p:pic>
      <p:grpSp>
        <p:nvGrpSpPr>
          <p:cNvPr id="9" name="Group 8"/>
          <p:cNvGrpSpPr/>
          <p:nvPr/>
        </p:nvGrpSpPr>
        <p:grpSpPr>
          <a:xfrm>
            <a:off x="4876800" y="3352800"/>
            <a:ext cx="1872629" cy="381000"/>
            <a:chOff x="7010400" y="3200400"/>
            <a:chExt cx="1872629" cy="381000"/>
          </a:xfrm>
        </p:grpSpPr>
        <p:cxnSp>
          <p:nvCxnSpPr>
            <p:cNvPr id="4" name="Straight Arrow Connector 3"/>
            <p:cNvCxnSpPr/>
            <p:nvPr/>
          </p:nvCxnSpPr>
          <p:spPr>
            <a:xfrm>
              <a:off x="7315200" y="3581400"/>
              <a:ext cx="1449388" cy="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7010400" y="3200400"/>
              <a:ext cx="1872629" cy="369332"/>
            </a:xfrm>
            <a:prstGeom prst="rect">
              <a:avLst/>
            </a:prstGeom>
            <a:noFill/>
          </p:spPr>
          <p:txBody>
            <a:bodyPr wrap="none" rtlCol="0">
              <a:spAutoFit/>
            </a:bodyPr>
            <a:lstStyle/>
            <a:p>
              <a:r>
                <a:rPr lang="en-US" dirty="0" smtClean="0"/>
                <a:t>Connect in Series</a:t>
              </a:r>
              <a:endParaRPr lang="en-US" dirty="0"/>
            </a:p>
          </p:txBody>
        </p:sp>
      </p:grpSp>
      <p:grpSp>
        <p:nvGrpSpPr>
          <p:cNvPr id="10" name="Group 9"/>
          <p:cNvGrpSpPr/>
          <p:nvPr/>
        </p:nvGrpSpPr>
        <p:grpSpPr>
          <a:xfrm>
            <a:off x="3048000" y="2590800"/>
            <a:ext cx="963725" cy="1371600"/>
            <a:chOff x="7467600" y="5181600"/>
            <a:chExt cx="963725" cy="1371600"/>
          </a:xfrm>
        </p:grpSpPr>
        <p:cxnSp>
          <p:nvCxnSpPr>
            <p:cNvPr id="7" name="Straight Arrow Connector 6"/>
            <p:cNvCxnSpPr/>
            <p:nvPr/>
          </p:nvCxnSpPr>
          <p:spPr>
            <a:xfrm flipV="1">
              <a:off x="7467600" y="5181600"/>
              <a:ext cx="1588" cy="137160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467600" y="5562600"/>
              <a:ext cx="963725" cy="923330"/>
            </a:xfrm>
            <a:prstGeom prst="rect">
              <a:avLst/>
            </a:prstGeom>
            <a:noFill/>
          </p:spPr>
          <p:txBody>
            <a:bodyPr wrap="none" rtlCol="0">
              <a:spAutoFit/>
            </a:bodyPr>
            <a:lstStyle/>
            <a:p>
              <a:pPr algn="ctr"/>
              <a:r>
                <a:rPr lang="en-US" dirty="0" smtClean="0"/>
                <a:t>Connect</a:t>
              </a:r>
            </a:p>
            <a:p>
              <a:pPr algn="ctr"/>
              <a:r>
                <a:rPr lang="en-US" dirty="0" smtClean="0"/>
                <a:t>In</a:t>
              </a:r>
            </a:p>
            <a:p>
              <a:pPr algn="ctr"/>
              <a:r>
                <a:rPr lang="en-US" dirty="0" smtClean="0"/>
                <a:t>Parallel</a:t>
              </a: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Technologies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Monocrystalline</a:t>
            </a:r>
            <a:r>
              <a:rPr lang="en-US" dirty="0" smtClean="0"/>
              <a:t> Silicon</a:t>
            </a:r>
          </a:p>
          <a:p>
            <a:r>
              <a:rPr lang="en-US" dirty="0" smtClean="0"/>
              <a:t>Polycrystalline Silicon</a:t>
            </a:r>
          </a:p>
          <a:p>
            <a:pPr lvl="1"/>
            <a:r>
              <a:rPr lang="en-US" dirty="0" smtClean="0"/>
              <a:t>Lower efficiency than mono, but cheaper to make</a:t>
            </a:r>
          </a:p>
          <a:p>
            <a:r>
              <a:rPr lang="en-US" dirty="0" smtClean="0"/>
              <a:t>Amorphous Silicon (Thin Film)</a:t>
            </a:r>
          </a:p>
          <a:p>
            <a:pPr lvl="1"/>
            <a:r>
              <a:rPr lang="en-US" dirty="0" smtClean="0"/>
              <a:t>Even lower efficiency, but even cheaper</a:t>
            </a:r>
          </a:p>
          <a:p>
            <a:pPr lvl="1"/>
            <a:r>
              <a:rPr lang="en-US" dirty="0" smtClean="0"/>
              <a:t>Don’t require direct sunlight</a:t>
            </a:r>
          </a:p>
          <a:p>
            <a:r>
              <a:rPr lang="en-US" dirty="0" smtClean="0"/>
              <a:t>Other</a:t>
            </a:r>
          </a:p>
          <a:p>
            <a:pPr lvl="1"/>
            <a:r>
              <a:rPr lang="en-US" dirty="0" err="1" smtClean="0"/>
              <a:t>Organo</a:t>
            </a:r>
            <a:r>
              <a:rPr lang="en-US" dirty="0" smtClean="0"/>
              <a:t> PV</a:t>
            </a:r>
          </a:p>
          <a:p>
            <a:pPr lvl="1"/>
            <a:r>
              <a:rPr lang="en-US" dirty="0" smtClean="0"/>
              <a:t>Thin-film Cadmium Telluride</a:t>
            </a:r>
          </a:p>
          <a:p>
            <a:pPr lvl="1"/>
            <a:r>
              <a:rPr lang="en-US" dirty="0" smtClean="0"/>
              <a:t>Gallium –arsenide</a:t>
            </a:r>
          </a:p>
          <a:p>
            <a:pPr lvl="1"/>
            <a:r>
              <a:rPr lang="en-US" dirty="0" err="1" smtClean="0"/>
              <a:t>Multijunction</a:t>
            </a:r>
            <a:r>
              <a:rPr lang="en-US" dirty="0" smtClean="0"/>
              <a:t> – Two layers of cells, trapping different bandwidths of solar rays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PV Module Layers (Silicon)</a:t>
            </a:r>
            <a:endParaRPr lang="en-US" dirty="0"/>
          </a:p>
        </p:txBody>
      </p:sp>
      <p:pic>
        <p:nvPicPr>
          <p:cNvPr id="4099" name="Picture 3" descr="C:\Users\caleb\Desktop\Picture2.jpg"/>
          <p:cNvPicPr>
            <a:picLocks noChangeAspect="1" noChangeArrowheads="1"/>
          </p:cNvPicPr>
          <p:nvPr/>
        </p:nvPicPr>
        <p:blipFill>
          <a:blip r:embed="rId3" cstate="print"/>
          <a:srcRect/>
          <a:stretch>
            <a:fillRect/>
          </a:stretch>
        </p:blipFill>
        <p:spPr bwMode="auto">
          <a:xfrm>
            <a:off x="838200" y="1012825"/>
            <a:ext cx="7494588" cy="5845175"/>
          </a:xfrm>
          <a:prstGeom prst="rect">
            <a:avLst/>
          </a:prstGeom>
          <a:noFill/>
        </p:spPr>
      </p:pic>
      <p:sp>
        <p:nvSpPr>
          <p:cNvPr id="5" name="Rectangle 4"/>
          <p:cNvSpPr/>
          <p:nvPr/>
        </p:nvSpPr>
        <p:spPr>
          <a:xfrm>
            <a:off x="6837919" y="0"/>
            <a:ext cx="2306081" cy="369332"/>
          </a:xfrm>
          <a:prstGeom prst="rect">
            <a:avLst/>
          </a:prstGeom>
        </p:spPr>
        <p:txBody>
          <a:bodyPr wrap="none">
            <a:spAutoFit/>
          </a:bodyPr>
          <a:lstStyle/>
          <a:p>
            <a:r>
              <a:rPr lang="en-US" dirty="0" smtClean="0"/>
              <a:t>www.homepower.com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normAutofit fontScale="90000"/>
          </a:bodyPr>
          <a:lstStyle/>
          <a:p>
            <a:r>
              <a:rPr lang="en-US" sz="5300" dirty="0" smtClean="0"/>
              <a:t>Money</a:t>
            </a:r>
            <a:r>
              <a:rPr lang="en-US" dirty="0" smtClean="0"/>
              <a:t/>
            </a:r>
            <a:br>
              <a:rPr lang="en-US" dirty="0" smtClean="0"/>
            </a:br>
            <a:r>
              <a:rPr lang="en-US" dirty="0" smtClean="0"/>
              <a:t>Euro/</a:t>
            </a:r>
            <a:r>
              <a:rPr lang="en-US" dirty="0" err="1" smtClean="0"/>
              <a:t>kWp</a:t>
            </a:r>
            <a:r>
              <a:rPr lang="en-US" dirty="0" smtClean="0"/>
              <a:t> installed (Germany)</a:t>
            </a:r>
            <a:br>
              <a:rPr lang="en-US" dirty="0" smtClean="0"/>
            </a:br>
            <a:r>
              <a:rPr lang="en-US" sz="3600" dirty="0" smtClean="0"/>
              <a:t>(Roof Mounted, under 100 kW)</a:t>
            </a:r>
            <a:endParaRPr lang="en-US" dirty="0"/>
          </a:p>
        </p:txBody>
      </p:sp>
      <p:pic>
        <p:nvPicPr>
          <p:cNvPr id="16386" name="Picture 2" descr="http://www.greentechmedia.com/content/images/articles/German-PV-Price.jpg"/>
          <p:cNvPicPr>
            <a:picLocks noChangeAspect="1" noChangeArrowheads="1"/>
          </p:cNvPicPr>
          <p:nvPr/>
        </p:nvPicPr>
        <p:blipFill>
          <a:blip r:embed="rId3" cstate="print"/>
          <a:srcRect/>
          <a:stretch>
            <a:fillRect/>
          </a:stretch>
        </p:blipFill>
        <p:spPr bwMode="auto">
          <a:xfrm>
            <a:off x="609600" y="2514600"/>
            <a:ext cx="7839075" cy="3200401"/>
          </a:xfrm>
          <a:prstGeom prst="rect">
            <a:avLst/>
          </a:prstGeom>
          <a:noFill/>
        </p:spPr>
      </p:pic>
      <p:sp>
        <p:nvSpPr>
          <p:cNvPr id="6" name="Rectangle 5"/>
          <p:cNvSpPr/>
          <p:nvPr/>
        </p:nvSpPr>
        <p:spPr>
          <a:xfrm>
            <a:off x="5791544" y="0"/>
            <a:ext cx="2718245" cy="369332"/>
          </a:xfrm>
          <a:prstGeom prst="rect">
            <a:avLst/>
          </a:prstGeom>
        </p:spPr>
        <p:txBody>
          <a:bodyPr wrap="none">
            <a:spAutoFit/>
          </a:bodyPr>
          <a:lstStyle/>
          <a:p>
            <a:r>
              <a:rPr lang="en-US" dirty="0" smtClean="0"/>
              <a:t>www.greentechmedia.com</a:t>
            </a:r>
            <a:endParaRPr lang="en-US" dirty="0"/>
          </a:p>
        </p:txBody>
      </p:sp>
      <p:sp>
        <p:nvSpPr>
          <p:cNvPr id="7" name="TextBox 6"/>
          <p:cNvSpPr txBox="1"/>
          <p:nvPr/>
        </p:nvSpPr>
        <p:spPr>
          <a:xfrm>
            <a:off x="2895600" y="6019800"/>
            <a:ext cx="3381760" cy="369332"/>
          </a:xfrm>
          <a:prstGeom prst="rect">
            <a:avLst/>
          </a:prstGeom>
          <a:noFill/>
        </p:spPr>
        <p:txBody>
          <a:bodyPr wrap="none" rtlCol="0">
            <a:spAutoFit/>
          </a:bodyPr>
          <a:lstStyle/>
          <a:p>
            <a:r>
              <a:rPr lang="en-US" dirty="0" smtClean="0"/>
              <a:t>$2.80 in Germany versus $5.20 US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Inclined Roof PV</a:t>
            </a:r>
          </a:p>
        </p:txBody>
      </p:sp>
      <p:sp>
        <p:nvSpPr>
          <p:cNvPr id="9219" name="TextBox 2"/>
          <p:cNvSpPr txBox="1">
            <a:spLocks noChangeArrowheads="1"/>
          </p:cNvSpPr>
          <p:nvPr/>
        </p:nvSpPr>
        <p:spPr bwMode="auto">
          <a:xfrm>
            <a:off x="7369175" y="0"/>
            <a:ext cx="1774825" cy="369888"/>
          </a:xfrm>
          <a:prstGeom prst="rect">
            <a:avLst/>
          </a:prstGeom>
          <a:noFill/>
          <a:ln w="9525">
            <a:noFill/>
            <a:miter lim="800000"/>
            <a:headEnd/>
            <a:tailEnd/>
          </a:ln>
        </p:spPr>
        <p:txBody>
          <a:bodyPr wrap="none">
            <a:spAutoFit/>
          </a:bodyPr>
          <a:lstStyle/>
          <a:p>
            <a:r>
              <a:rPr lang="en-US"/>
              <a:t>i00.i.aliimg.com</a:t>
            </a:r>
          </a:p>
        </p:txBody>
      </p:sp>
      <p:pic>
        <p:nvPicPr>
          <p:cNvPr id="10242" name="Picture 2" descr="C:\Users\everett\Pictures\Pictur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01750"/>
            <a:ext cx="8494713" cy="445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MegaSlate</a:t>
            </a:r>
            <a:r>
              <a:rPr lang="en-US" dirty="0" smtClean="0"/>
              <a:t> – PV &amp; Roof Combined</a:t>
            </a:r>
            <a:endParaRPr lang="en-US" dirty="0"/>
          </a:p>
        </p:txBody>
      </p:sp>
      <p:pic>
        <p:nvPicPr>
          <p:cNvPr id="49156" name="Picture 4" descr="http://www.3s-pv.ch/typo3temp/pics/integrierte_3s_megaslate_photovoltaik_solarstroman_69c820a9f8.jpg"/>
          <p:cNvPicPr>
            <a:picLocks noChangeAspect="1" noChangeArrowheads="1"/>
          </p:cNvPicPr>
          <p:nvPr/>
        </p:nvPicPr>
        <p:blipFill>
          <a:blip r:embed="rId3" cstate="print"/>
          <a:srcRect/>
          <a:stretch>
            <a:fillRect/>
          </a:stretch>
        </p:blipFill>
        <p:spPr bwMode="auto">
          <a:xfrm>
            <a:off x="965252" y="1066800"/>
            <a:ext cx="7286153" cy="5467439"/>
          </a:xfrm>
          <a:prstGeom prst="rect">
            <a:avLst/>
          </a:prstGeom>
          <a:noFill/>
        </p:spPr>
      </p:pic>
      <p:sp>
        <p:nvSpPr>
          <p:cNvPr id="5" name="Rectangle 4"/>
          <p:cNvSpPr/>
          <p:nvPr/>
        </p:nvSpPr>
        <p:spPr>
          <a:xfrm>
            <a:off x="7658657" y="0"/>
            <a:ext cx="1485343" cy="369332"/>
          </a:xfrm>
          <a:prstGeom prst="rect">
            <a:avLst/>
          </a:prstGeom>
        </p:spPr>
        <p:txBody>
          <a:bodyPr wrap="none">
            <a:spAutoFit/>
          </a:bodyPr>
          <a:lstStyle/>
          <a:p>
            <a:r>
              <a:rPr lang="en-US" dirty="0" smtClean="0"/>
              <a:t>www.3s-pv.ch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Flat Roof PV</a:t>
            </a:r>
          </a:p>
        </p:txBody>
      </p:sp>
      <p:sp>
        <p:nvSpPr>
          <p:cNvPr id="8195" name="TextBox 2"/>
          <p:cNvSpPr txBox="1">
            <a:spLocks noChangeArrowheads="1"/>
          </p:cNvSpPr>
          <p:nvPr/>
        </p:nvSpPr>
        <p:spPr bwMode="auto">
          <a:xfrm>
            <a:off x="7369175" y="0"/>
            <a:ext cx="1774825" cy="369888"/>
          </a:xfrm>
          <a:prstGeom prst="rect">
            <a:avLst/>
          </a:prstGeom>
          <a:noFill/>
          <a:ln w="9525">
            <a:noFill/>
            <a:miter lim="800000"/>
            <a:headEnd/>
            <a:tailEnd/>
          </a:ln>
        </p:spPr>
        <p:txBody>
          <a:bodyPr wrap="none">
            <a:spAutoFit/>
          </a:bodyPr>
          <a:lstStyle/>
          <a:p>
            <a:r>
              <a:rPr lang="en-US"/>
              <a:t>i01.i.aliimg.com</a:t>
            </a:r>
          </a:p>
        </p:txBody>
      </p:sp>
      <p:pic>
        <p:nvPicPr>
          <p:cNvPr id="9218" name="Picture 2" descr="C:\Users\everett\Pictures\Picture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1142419"/>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r>
              <a:rPr lang="en-US" smtClean="0"/>
              <a:t>Ground Mount PV</a:t>
            </a:r>
          </a:p>
        </p:txBody>
      </p:sp>
      <p:sp>
        <p:nvSpPr>
          <p:cNvPr id="10244" name="Rectangle 3"/>
          <p:cNvSpPr>
            <a:spLocks noChangeArrowheads="1"/>
          </p:cNvSpPr>
          <p:nvPr/>
        </p:nvSpPr>
        <p:spPr bwMode="auto">
          <a:xfrm>
            <a:off x="5386388" y="0"/>
            <a:ext cx="3757612" cy="369888"/>
          </a:xfrm>
          <a:prstGeom prst="rect">
            <a:avLst/>
          </a:prstGeom>
          <a:noFill/>
          <a:ln w="9525">
            <a:noFill/>
            <a:miter lim="800000"/>
            <a:headEnd/>
            <a:tailEnd/>
          </a:ln>
        </p:spPr>
        <p:txBody>
          <a:bodyPr wrap="none">
            <a:spAutoFit/>
          </a:bodyPr>
          <a:lstStyle/>
          <a:p>
            <a:r>
              <a:rPr lang="en-US"/>
              <a:t>www.daylightnorfolkcompany.co.uk</a:t>
            </a:r>
          </a:p>
        </p:txBody>
      </p:sp>
      <p:pic>
        <p:nvPicPr>
          <p:cNvPr id="11266" name="Picture 2" descr="C:\Users\everett\Pictures\Pictur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88" y="914400"/>
            <a:ext cx="7693025" cy="577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219200"/>
          </a:xfrm>
        </p:spPr>
        <p:txBody>
          <a:bodyPr/>
          <a:lstStyle/>
          <a:p>
            <a:r>
              <a:rPr lang="en-US" smtClean="0"/>
              <a:t>Ground Mount Tracking PV</a:t>
            </a:r>
          </a:p>
        </p:txBody>
      </p:sp>
      <p:sp>
        <p:nvSpPr>
          <p:cNvPr id="11268" name="TextBox 3"/>
          <p:cNvSpPr txBox="1">
            <a:spLocks noChangeArrowheads="1"/>
          </p:cNvSpPr>
          <p:nvPr/>
        </p:nvSpPr>
        <p:spPr bwMode="auto">
          <a:xfrm>
            <a:off x="6538913" y="0"/>
            <a:ext cx="2605087" cy="369888"/>
          </a:xfrm>
          <a:prstGeom prst="rect">
            <a:avLst/>
          </a:prstGeom>
          <a:noFill/>
          <a:ln w="9525">
            <a:noFill/>
            <a:miter lim="800000"/>
            <a:headEnd/>
            <a:tailEnd/>
          </a:ln>
        </p:spPr>
        <p:txBody>
          <a:bodyPr wrap="none">
            <a:spAutoFit/>
          </a:bodyPr>
          <a:lstStyle/>
          <a:p>
            <a:r>
              <a:rPr lang="en-US"/>
              <a:t>www.nuffieldscholar.org</a:t>
            </a:r>
          </a:p>
        </p:txBody>
      </p:sp>
      <p:pic>
        <p:nvPicPr>
          <p:cNvPr id="12290" name="Picture 2" descr="C:\Users\everett\Pictures\Picture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990600"/>
            <a:ext cx="7620000" cy="569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220 W Modules</a:t>
            </a:r>
            <a:endParaRPr lang="en-US" dirty="0"/>
          </a:p>
        </p:txBody>
      </p:sp>
      <p:pic>
        <p:nvPicPr>
          <p:cNvPr id="45058" name="Picture 2" descr="Solar panel efficiency comparison chart">
            <a:hlinkClick r:id="rId2" tooltip="Efficiency Tiers"/>
          </p:cNvPr>
          <p:cNvPicPr>
            <a:picLocks noChangeAspect="1" noChangeArrowheads="1"/>
          </p:cNvPicPr>
          <p:nvPr/>
        </p:nvPicPr>
        <p:blipFill>
          <a:blip r:embed="rId3" cstate="print"/>
          <a:srcRect/>
          <a:stretch>
            <a:fillRect/>
          </a:stretch>
        </p:blipFill>
        <p:spPr bwMode="auto">
          <a:xfrm>
            <a:off x="1905000" y="1009650"/>
            <a:ext cx="5057775" cy="5848350"/>
          </a:xfrm>
          <a:prstGeom prst="rect">
            <a:avLst/>
          </a:prstGeom>
          <a:noFill/>
        </p:spPr>
      </p:pic>
      <p:sp>
        <p:nvSpPr>
          <p:cNvPr id="6" name="Rectangle 5"/>
          <p:cNvSpPr/>
          <p:nvPr/>
        </p:nvSpPr>
        <p:spPr>
          <a:xfrm>
            <a:off x="7878461" y="0"/>
            <a:ext cx="1265539" cy="369332"/>
          </a:xfrm>
          <a:prstGeom prst="rect">
            <a:avLst/>
          </a:prstGeom>
        </p:spPr>
        <p:txBody>
          <a:bodyPr wrap="none">
            <a:spAutoFit/>
          </a:bodyPr>
          <a:lstStyle/>
          <a:p>
            <a:r>
              <a:rPr lang="en-US" dirty="0" smtClean="0"/>
              <a:t>sroeco.com</a:t>
            </a:r>
            <a:endParaRPr lang="en-US" dirty="0"/>
          </a:p>
        </p:txBody>
      </p:sp>
      <p:sp>
        <p:nvSpPr>
          <p:cNvPr id="7" name="TextBox 6"/>
          <p:cNvSpPr txBox="1"/>
          <p:nvPr/>
        </p:nvSpPr>
        <p:spPr>
          <a:xfrm>
            <a:off x="381000" y="6488668"/>
            <a:ext cx="1561646" cy="369332"/>
          </a:xfrm>
          <a:prstGeom prst="rect">
            <a:avLst/>
          </a:prstGeom>
          <a:noFill/>
        </p:spPr>
        <p:txBody>
          <a:bodyPr wrap="none" rtlCol="0">
            <a:spAutoFit/>
          </a:bodyPr>
          <a:lstStyle/>
          <a:p>
            <a:r>
              <a:rPr lang="en-US" dirty="0" smtClean="0"/>
              <a:t>Amorphous </a:t>
            </a:r>
            <a:r>
              <a:rPr lang="en-US" dirty="0" smtClean="0">
                <a:sym typeface="Symbol"/>
              </a:rPr>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Photovoltaics</a:t>
            </a:r>
            <a:endParaRPr lang="en-US" dirty="0"/>
          </a:p>
        </p:txBody>
      </p:sp>
      <p:sp>
        <p:nvSpPr>
          <p:cNvPr id="3" name="Content Placeholder 2"/>
          <p:cNvSpPr>
            <a:spLocks noGrp="1"/>
          </p:cNvSpPr>
          <p:nvPr>
            <p:ph idx="1"/>
          </p:nvPr>
        </p:nvSpPr>
        <p:spPr>
          <a:xfrm>
            <a:off x="457200" y="1081668"/>
            <a:ext cx="6222380" cy="5044495"/>
          </a:xfrm>
        </p:spPr>
        <p:txBody>
          <a:bodyPr>
            <a:normAutofit fontScale="85000" lnSpcReduction="20000"/>
          </a:bodyPr>
          <a:lstStyle/>
          <a:p>
            <a:r>
              <a:rPr lang="en-US" dirty="0" smtClean="0"/>
              <a:t>Photoelectric Effect</a:t>
            </a:r>
          </a:p>
          <a:p>
            <a:pPr lvl="1"/>
            <a:r>
              <a:rPr lang="en-US" dirty="0" smtClean="0"/>
              <a:t>Some materials release electrons when struck by light</a:t>
            </a:r>
          </a:p>
          <a:p>
            <a:r>
              <a:rPr lang="en-US" dirty="0" smtClean="0"/>
              <a:t>Photoelectric Cell</a:t>
            </a:r>
          </a:p>
          <a:p>
            <a:pPr lvl="1"/>
            <a:r>
              <a:rPr lang="en-US" dirty="0" smtClean="0"/>
              <a:t>Two semiconductor wafers (e.g., Silicon)</a:t>
            </a:r>
          </a:p>
          <a:p>
            <a:pPr lvl="2"/>
            <a:r>
              <a:rPr lang="en-US" dirty="0" smtClean="0"/>
              <a:t>One doped to have free electrons </a:t>
            </a:r>
            <a:br>
              <a:rPr lang="en-US" dirty="0" smtClean="0"/>
            </a:br>
            <a:r>
              <a:rPr lang="en-US" dirty="0" smtClean="0"/>
              <a:t>(e.g., Phosphor)</a:t>
            </a:r>
          </a:p>
          <a:p>
            <a:pPr lvl="2"/>
            <a:r>
              <a:rPr lang="en-US" dirty="0" smtClean="0"/>
              <a:t>One doped to have shortage of free </a:t>
            </a:r>
            <a:r>
              <a:rPr lang="en-US" dirty="0" err="1" smtClean="0"/>
              <a:t>electrons,“holes</a:t>
            </a:r>
            <a:r>
              <a:rPr lang="en-US" dirty="0" smtClean="0"/>
              <a:t>” (e.g., Boron)</a:t>
            </a:r>
          </a:p>
          <a:p>
            <a:pPr lvl="1"/>
            <a:r>
              <a:rPr lang="en-US" dirty="0" smtClean="0"/>
              <a:t>Photons strike free electrons, giving them enough energy to break free</a:t>
            </a:r>
          </a:p>
          <a:p>
            <a:r>
              <a:rPr lang="en-US" dirty="0" smtClean="0"/>
              <a:t>Photoelectric Modules</a:t>
            </a:r>
          </a:p>
          <a:p>
            <a:pPr lvl="1"/>
            <a:r>
              <a:rPr lang="en-US" dirty="0" smtClean="0"/>
              <a:t>Cells added in Series &amp; Parallel to produce particular potential &amp; current</a:t>
            </a:r>
          </a:p>
        </p:txBody>
      </p:sp>
      <p:pic>
        <p:nvPicPr>
          <p:cNvPr id="3075" name="Picture 3" descr="C:\Users\everett\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541" y="1792675"/>
            <a:ext cx="1968500" cy="41322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32945" y="6488668"/>
            <a:ext cx="2211055" cy="369332"/>
          </a:xfrm>
          <a:prstGeom prst="rect">
            <a:avLst/>
          </a:prstGeom>
          <a:noFill/>
        </p:spPr>
        <p:txBody>
          <a:bodyPr wrap="none" rtlCol="0">
            <a:spAutoFit/>
          </a:bodyPr>
          <a:lstStyle/>
          <a:p>
            <a:r>
              <a:rPr lang="en-US" dirty="0" smtClean="0"/>
              <a:t>www.supplierlist.com</a:t>
            </a:r>
            <a:endParaRPr lang="en-US" dirty="0">
              <a:latin typeface="Times New Roman"/>
              <a:ea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PV</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Area efficiency (or Density) </a:t>
            </a:r>
          </a:p>
          <a:p>
            <a:pPr lvl="1"/>
            <a:r>
              <a:rPr lang="en-US" dirty="0" smtClean="0"/>
              <a:t>Usable energy produced by a module per unit area. </a:t>
            </a:r>
          </a:p>
          <a:p>
            <a:pPr lvl="1"/>
            <a:r>
              <a:rPr lang="en-US" dirty="0" smtClean="0"/>
              <a:t>A module that generates 210 Watts in 15 square feet </a:t>
            </a:r>
            <a:r>
              <a:rPr lang="en-US" dirty="0" err="1" smtClean="0"/>
              <a:t>ans</a:t>
            </a:r>
            <a:r>
              <a:rPr lang="en-US" dirty="0" smtClean="0"/>
              <a:t> a density of 210 W / 15 ft</a:t>
            </a:r>
            <a:r>
              <a:rPr lang="en-US" baseline="30000" dirty="0" smtClean="0"/>
              <a:t>2</a:t>
            </a:r>
            <a:r>
              <a:rPr lang="en-US" dirty="0" smtClean="0"/>
              <a:t> = 14 W/ ft</a:t>
            </a:r>
            <a:r>
              <a:rPr lang="en-US" baseline="30000" dirty="0" smtClean="0"/>
              <a:t>2</a:t>
            </a:r>
            <a:endParaRPr lang="en-US" dirty="0" smtClean="0"/>
          </a:p>
          <a:p>
            <a:r>
              <a:rPr lang="en-US" dirty="0" smtClean="0"/>
              <a:t>Module efficiency </a:t>
            </a:r>
          </a:p>
          <a:p>
            <a:pPr lvl="1"/>
            <a:r>
              <a:rPr lang="en-US" dirty="0" smtClean="0"/>
              <a:t>Conversion of set amount of Sun energy to usable energy. </a:t>
            </a:r>
          </a:p>
          <a:p>
            <a:pPr lvl="2"/>
            <a:r>
              <a:rPr lang="en-US" dirty="0" smtClean="0"/>
              <a:t>If module generates 15 W of electricity from 100 Watts of sun energy it is 15 % efficient</a:t>
            </a:r>
          </a:p>
          <a:p>
            <a:r>
              <a:rPr lang="en-US" dirty="0" smtClean="0"/>
              <a:t>Cell efficiency </a:t>
            </a:r>
          </a:p>
          <a:p>
            <a:pPr lvl="1"/>
            <a:r>
              <a:rPr lang="en-US" dirty="0" smtClean="0"/>
              <a:t>Same as module efficiency, but for single cell </a:t>
            </a:r>
          </a:p>
          <a:p>
            <a:pPr lvl="1"/>
            <a:r>
              <a:rPr lang="en-US" dirty="0" smtClean="0"/>
              <a:t>Useful for tracking advances in cell technology, but does not always translate to module efficiency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PV Systems</a:t>
            </a:r>
            <a:endParaRPr lang="en-US" dirty="0"/>
          </a:p>
        </p:txBody>
      </p:sp>
      <p:sp>
        <p:nvSpPr>
          <p:cNvPr id="3" name="Content Placeholder 2"/>
          <p:cNvSpPr>
            <a:spLocks noGrp="1"/>
          </p:cNvSpPr>
          <p:nvPr>
            <p:ph idx="1"/>
          </p:nvPr>
        </p:nvSpPr>
        <p:spPr/>
        <p:txBody>
          <a:bodyPr>
            <a:normAutofit/>
          </a:bodyPr>
          <a:lstStyle/>
          <a:p>
            <a:r>
              <a:rPr lang="en-US" dirty="0" smtClean="0"/>
              <a:t>Stand-Alone DC</a:t>
            </a:r>
          </a:p>
          <a:p>
            <a:pPr lvl="1"/>
            <a:r>
              <a:rPr lang="en-US" dirty="0" smtClean="0"/>
              <a:t> </a:t>
            </a:r>
          </a:p>
          <a:p>
            <a:r>
              <a:rPr lang="en-US" dirty="0" smtClean="0"/>
              <a:t>Stand-Alone DC w/ Battery Backup</a:t>
            </a:r>
          </a:p>
          <a:p>
            <a:pPr lvl="1"/>
            <a:r>
              <a:rPr lang="en-US" dirty="0" smtClean="0"/>
              <a:t> </a:t>
            </a:r>
          </a:p>
          <a:p>
            <a:r>
              <a:rPr lang="en-US" dirty="0" smtClean="0"/>
              <a:t>Stand-Alone AC w/ Battery Backup</a:t>
            </a:r>
          </a:p>
          <a:p>
            <a:pPr lvl="1"/>
            <a:r>
              <a:rPr lang="en-US" dirty="0" smtClean="0"/>
              <a:t> </a:t>
            </a:r>
          </a:p>
          <a:p>
            <a:r>
              <a:rPr lang="en-US" dirty="0" smtClean="0"/>
              <a:t>Grid Connected AC</a:t>
            </a:r>
          </a:p>
          <a:p>
            <a:pPr lvl="1"/>
            <a:r>
              <a:rPr lang="en-US" dirty="0" smtClean="0"/>
              <a:t>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Stand-Alone DC: The Gambia</a:t>
            </a:r>
            <a:endParaRPr lang="en-US" dirty="0"/>
          </a:p>
        </p:txBody>
      </p:sp>
      <p:pic>
        <p:nvPicPr>
          <p:cNvPr id="21506" name="Picture 2" descr="F:\IMG_0475.JPG"/>
          <p:cNvPicPr>
            <a:picLocks noChangeAspect="1" noChangeArrowheads="1"/>
          </p:cNvPicPr>
          <p:nvPr/>
        </p:nvPicPr>
        <p:blipFill>
          <a:blip r:embed="rId2" cstate="print"/>
          <a:srcRect/>
          <a:stretch>
            <a:fillRect/>
          </a:stretch>
        </p:blipFill>
        <p:spPr bwMode="auto">
          <a:xfrm>
            <a:off x="2057400" y="1524000"/>
            <a:ext cx="4758973" cy="5334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verett\Pictures\Picture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1262063"/>
            <a:ext cx="7473950" cy="5595937"/>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p:txBody>
          <a:bodyPr/>
          <a:lstStyle/>
          <a:p>
            <a:r>
              <a:rPr lang="en-US" dirty="0" smtClean="0"/>
              <a:t>Grid Connected AC</a:t>
            </a:r>
          </a:p>
        </p:txBody>
      </p:sp>
      <p:sp>
        <p:nvSpPr>
          <p:cNvPr id="7171" name="Rectangle 2"/>
          <p:cNvSpPr>
            <a:spLocks noChangeArrowheads="1"/>
          </p:cNvSpPr>
          <p:nvPr/>
        </p:nvSpPr>
        <p:spPr bwMode="auto">
          <a:xfrm>
            <a:off x="7124700" y="0"/>
            <a:ext cx="2019300" cy="369888"/>
          </a:xfrm>
          <a:prstGeom prst="rect">
            <a:avLst/>
          </a:prstGeom>
          <a:noFill/>
          <a:ln w="9525">
            <a:noFill/>
            <a:miter lim="800000"/>
            <a:headEnd/>
            <a:tailEnd/>
          </a:ln>
        </p:spPr>
        <p:txBody>
          <a:bodyPr wrap="none">
            <a:spAutoFit/>
          </a:bodyPr>
          <a:lstStyle/>
          <a:p>
            <a:r>
              <a:rPr lang="en-US"/>
              <a:t>www.ohmg.org.uk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everett\Desktop\Pictu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550" y="4038015"/>
            <a:ext cx="5121275" cy="283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Site Specific Design</a:t>
            </a:r>
            <a:endParaRPr lang="en-US" dirty="0"/>
          </a:p>
        </p:txBody>
      </p:sp>
      <p:sp>
        <p:nvSpPr>
          <p:cNvPr id="3" name="Content Placeholder 2"/>
          <p:cNvSpPr>
            <a:spLocks noGrp="1"/>
          </p:cNvSpPr>
          <p:nvPr>
            <p:ph idx="1"/>
          </p:nvPr>
        </p:nvSpPr>
        <p:spPr>
          <a:xfrm>
            <a:off x="304800" y="1600200"/>
            <a:ext cx="8382000" cy="4525963"/>
          </a:xfrm>
        </p:spPr>
        <p:txBody>
          <a:bodyPr>
            <a:normAutofit fontScale="92500" lnSpcReduction="10000"/>
          </a:bodyPr>
          <a:lstStyle/>
          <a:p>
            <a:r>
              <a:rPr lang="en-US" dirty="0" smtClean="0"/>
              <a:t>Array Tilt</a:t>
            </a:r>
          </a:p>
          <a:p>
            <a:r>
              <a:rPr lang="en-US" dirty="0" smtClean="0"/>
              <a:t>Array Azimuth</a:t>
            </a:r>
          </a:p>
          <a:p>
            <a:r>
              <a:rPr lang="en-US" dirty="0" smtClean="0"/>
              <a:t>Shading</a:t>
            </a:r>
          </a:p>
          <a:p>
            <a:pPr lvl="1"/>
            <a:r>
              <a:rPr lang="en-US" dirty="0" smtClean="0"/>
              <a:t>Partial shading can have </a:t>
            </a:r>
            <a:br>
              <a:rPr lang="en-US" dirty="0" smtClean="0"/>
            </a:br>
            <a:r>
              <a:rPr lang="en-US" dirty="0" smtClean="0"/>
              <a:t>significant negative effect</a:t>
            </a:r>
          </a:p>
          <a:p>
            <a:pPr lvl="2"/>
            <a:r>
              <a:rPr lang="en-US" dirty="0" smtClean="0"/>
              <a:t>Array </a:t>
            </a:r>
          </a:p>
          <a:p>
            <a:pPr lvl="2"/>
            <a:r>
              <a:rPr lang="en-US" dirty="0" smtClean="0"/>
              <a:t>Part of a module</a:t>
            </a:r>
          </a:p>
          <a:p>
            <a:pPr lvl="1"/>
            <a:r>
              <a:rPr lang="en-US" dirty="0" smtClean="0"/>
              <a:t>Source of Shade</a:t>
            </a:r>
          </a:p>
          <a:p>
            <a:pPr lvl="2"/>
            <a:r>
              <a:rPr lang="en-US" dirty="0" smtClean="0"/>
              <a:t> </a:t>
            </a:r>
          </a:p>
          <a:p>
            <a:pPr lvl="2"/>
            <a:r>
              <a:rPr lang="en-US" dirty="0" smtClean="0"/>
              <a:t> </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362200"/>
            <a:ext cx="18669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64588" y="0"/>
            <a:ext cx="3675237" cy="369332"/>
          </a:xfrm>
          <a:prstGeom prst="rect">
            <a:avLst/>
          </a:prstGeom>
        </p:spPr>
        <p:txBody>
          <a:bodyPr wrap="none">
            <a:spAutoFit/>
          </a:bodyPr>
          <a:lstStyle/>
          <a:p>
            <a:r>
              <a:rPr lang="en-US" dirty="0"/>
              <a:t>engineering.electrical-equipment.org</a:t>
            </a:r>
          </a:p>
        </p:txBody>
      </p:sp>
      <p:sp>
        <p:nvSpPr>
          <p:cNvPr id="5" name="Rectangle 4"/>
          <p:cNvSpPr/>
          <p:nvPr/>
        </p:nvSpPr>
        <p:spPr>
          <a:xfrm>
            <a:off x="21921" y="6488668"/>
            <a:ext cx="2022092" cy="369332"/>
          </a:xfrm>
          <a:prstGeom prst="rect">
            <a:avLst/>
          </a:prstGeom>
        </p:spPr>
        <p:txBody>
          <a:bodyPr wrap="none">
            <a:spAutoFit/>
          </a:bodyPr>
          <a:lstStyle/>
          <a:p>
            <a:r>
              <a:rPr lang="en-US" dirty="0"/>
              <a:t>www.civicsolar.com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everett\Desktop\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14" y="0"/>
            <a:ext cx="7248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en-US" dirty="0" smtClean="0"/>
              <a:t>Surroundings: </a:t>
            </a:r>
            <a:br>
              <a:rPr lang="en-US" dirty="0" smtClean="0"/>
            </a:br>
            <a:r>
              <a:rPr lang="en-US" dirty="0" smtClean="0"/>
              <a:t>Solar Path Finder</a:t>
            </a:r>
            <a:endParaRPr lang="en-US" dirty="0"/>
          </a:p>
        </p:txBody>
      </p:sp>
      <p:sp>
        <p:nvSpPr>
          <p:cNvPr id="4" name="Rectangle 3"/>
          <p:cNvSpPr/>
          <p:nvPr/>
        </p:nvSpPr>
        <p:spPr>
          <a:xfrm>
            <a:off x="6827404" y="6476845"/>
            <a:ext cx="2316596" cy="369332"/>
          </a:xfrm>
          <a:prstGeom prst="rect">
            <a:avLst/>
          </a:prstGeom>
        </p:spPr>
        <p:txBody>
          <a:bodyPr wrap="none">
            <a:spAutoFit/>
          </a:bodyPr>
          <a:lstStyle/>
          <a:p>
            <a:r>
              <a:rPr lang="en-US" dirty="0"/>
              <a:t>av.solarpathfinder.com</a:t>
            </a:r>
          </a:p>
        </p:txBody>
      </p:sp>
    </p:spTree>
    <p:extLst>
      <p:ext uri="{BB962C8B-B14F-4D97-AF65-F5344CB8AC3E}">
        <p14:creationId xmlns:p14="http://schemas.microsoft.com/office/powerpoint/2010/main" val="392007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everett\Desktop\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6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92330"/>
            <a:ext cx="8229600" cy="1081668"/>
          </a:xfrm>
        </p:spPr>
        <p:txBody>
          <a:bodyPr>
            <a:normAutofit fontScale="90000"/>
          </a:bodyPr>
          <a:lstStyle/>
          <a:p>
            <a:pPr algn="r"/>
            <a:r>
              <a:rPr lang="en-US" dirty="0" smtClean="0"/>
              <a:t>Trace </a:t>
            </a:r>
            <a:br>
              <a:rPr lang="en-US" dirty="0" smtClean="0"/>
            </a:br>
            <a:r>
              <a:rPr lang="en-US" dirty="0" smtClean="0"/>
              <a:t>Surroundings</a:t>
            </a:r>
            <a:endParaRPr lang="en-US" dirty="0"/>
          </a:p>
        </p:txBody>
      </p:sp>
      <p:sp>
        <p:nvSpPr>
          <p:cNvPr id="3" name="Rectangle 2"/>
          <p:cNvSpPr/>
          <p:nvPr/>
        </p:nvSpPr>
        <p:spPr>
          <a:xfrm>
            <a:off x="0" y="-95012"/>
            <a:ext cx="3215047" cy="307777"/>
          </a:xfrm>
          <a:prstGeom prst="rect">
            <a:avLst/>
          </a:prstGeom>
        </p:spPr>
        <p:txBody>
          <a:bodyPr wrap="none">
            <a:spAutoFit/>
          </a:bodyPr>
          <a:lstStyle/>
          <a:p>
            <a:r>
              <a:rPr lang="en-US" sz="1400" dirty="0"/>
              <a:t>gorgeousgreenhouse.files.wordpress.com</a:t>
            </a:r>
          </a:p>
        </p:txBody>
      </p:sp>
      <p:sp>
        <p:nvSpPr>
          <p:cNvPr id="4" name="TextBox 3"/>
          <p:cNvSpPr txBox="1"/>
          <p:nvPr/>
        </p:nvSpPr>
        <p:spPr>
          <a:xfrm>
            <a:off x="5268579" y="4919008"/>
            <a:ext cx="3875421" cy="1938992"/>
          </a:xfrm>
          <a:prstGeom prst="rect">
            <a:avLst/>
          </a:prstGeom>
          <a:noFill/>
        </p:spPr>
        <p:txBody>
          <a:bodyPr wrap="none" rtlCol="0">
            <a:spAutoFit/>
          </a:bodyPr>
          <a:lstStyle/>
          <a:p>
            <a:pPr algn="r"/>
            <a:r>
              <a:rPr lang="en-US" sz="2000" dirty="0" smtClean="0"/>
              <a:t>Analyze with software</a:t>
            </a:r>
          </a:p>
          <a:p>
            <a:pPr algn="r"/>
            <a:endParaRPr lang="en-US" sz="2000" dirty="0" smtClean="0"/>
          </a:p>
          <a:p>
            <a:pPr algn="r"/>
            <a:r>
              <a:rPr lang="en-US" sz="2000" dirty="0" smtClean="0">
                <a:hlinkClick r:id="rId3"/>
              </a:rPr>
              <a:t>www.solarpathfinder.com</a:t>
            </a:r>
            <a:endParaRPr lang="en-US" sz="2000" dirty="0" smtClean="0"/>
          </a:p>
          <a:p>
            <a:pPr algn="r"/>
            <a:endParaRPr lang="en-US" sz="2000" dirty="0"/>
          </a:p>
          <a:p>
            <a:pPr algn="r"/>
            <a:r>
              <a:rPr lang="en-US" sz="2000" dirty="0" smtClean="0"/>
              <a:t>Click FAQ menu, </a:t>
            </a:r>
          </a:p>
          <a:p>
            <a:pPr algn="r"/>
            <a:r>
              <a:rPr lang="en-US" sz="2000" dirty="0" smtClean="0"/>
              <a:t>Select “Software Free Trial Version”</a:t>
            </a:r>
            <a:endParaRPr lang="en-US" sz="2000" dirty="0"/>
          </a:p>
        </p:txBody>
      </p:sp>
      <p:sp>
        <p:nvSpPr>
          <p:cNvPr id="5" name="TextBox 4"/>
          <p:cNvSpPr txBox="1"/>
          <p:nvPr/>
        </p:nvSpPr>
        <p:spPr>
          <a:xfrm>
            <a:off x="7538224" y="1929161"/>
            <a:ext cx="1252266" cy="2215991"/>
          </a:xfrm>
          <a:prstGeom prst="rect">
            <a:avLst/>
          </a:prstGeom>
          <a:noFill/>
        </p:spPr>
        <p:txBody>
          <a:bodyPr wrap="none" rtlCol="0">
            <a:spAutoFit/>
          </a:bodyPr>
          <a:lstStyle/>
          <a:p>
            <a:r>
              <a:rPr lang="en-US" sz="13800" dirty="0" smtClean="0">
                <a:sym typeface="Symbol"/>
              </a:rPr>
              <a:t></a:t>
            </a:r>
            <a:endParaRPr lang="en-US" sz="13800" dirty="0"/>
          </a:p>
        </p:txBody>
      </p:sp>
    </p:spTree>
    <p:extLst>
      <p:ext uri="{BB962C8B-B14F-4D97-AF65-F5344CB8AC3E}">
        <p14:creationId xmlns:p14="http://schemas.microsoft.com/office/powerpoint/2010/main" val="288049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PathFinder Output</a:t>
            </a:r>
            <a:endParaRPr lang="en-US" dirty="0"/>
          </a:p>
        </p:txBody>
      </p:sp>
      <p:pic>
        <p:nvPicPr>
          <p:cNvPr id="6148" name="Picture 4" descr="C:\Users\everett\Desktop\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021004"/>
            <a:ext cx="8858250" cy="4711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3250" y="2082382"/>
            <a:ext cx="2744594" cy="707886"/>
          </a:xfrm>
          <a:prstGeom prst="rect">
            <a:avLst/>
          </a:prstGeom>
          <a:solidFill>
            <a:schemeClr val="bg1"/>
          </a:solidFill>
        </p:spPr>
        <p:txBody>
          <a:bodyPr wrap="square" rtlCol="0">
            <a:spAutoFit/>
          </a:bodyPr>
          <a:lstStyle/>
          <a:p>
            <a:pPr algn="ctr"/>
            <a:r>
              <a:rPr lang="en-US" sz="2000" dirty="0" smtClean="0"/>
              <a:t>Shaded Site</a:t>
            </a:r>
          </a:p>
          <a:p>
            <a:pPr algn="ctr"/>
            <a:r>
              <a:rPr lang="en-US" sz="2000" dirty="0" smtClean="0"/>
              <a:t>(Proper Trace)</a:t>
            </a:r>
            <a:endParaRPr lang="en-US" sz="2000" dirty="0"/>
          </a:p>
        </p:txBody>
      </p:sp>
      <p:sp>
        <p:nvSpPr>
          <p:cNvPr id="8" name="TextBox 7"/>
          <p:cNvSpPr txBox="1"/>
          <p:nvPr/>
        </p:nvSpPr>
        <p:spPr>
          <a:xfrm>
            <a:off x="6086475" y="2072873"/>
            <a:ext cx="2783013" cy="707886"/>
          </a:xfrm>
          <a:prstGeom prst="rect">
            <a:avLst/>
          </a:prstGeom>
          <a:solidFill>
            <a:schemeClr val="bg1"/>
          </a:solidFill>
        </p:spPr>
        <p:txBody>
          <a:bodyPr wrap="square" rtlCol="0">
            <a:spAutoFit/>
          </a:bodyPr>
          <a:lstStyle/>
          <a:p>
            <a:pPr algn="ctr"/>
            <a:r>
              <a:rPr lang="en-US" sz="2000" dirty="0" err="1" smtClean="0"/>
              <a:t>Unshaded</a:t>
            </a:r>
            <a:r>
              <a:rPr lang="en-US" sz="2000" dirty="0" smtClean="0"/>
              <a:t> Site</a:t>
            </a:r>
          </a:p>
          <a:p>
            <a:pPr algn="ctr"/>
            <a:r>
              <a:rPr lang="en-US" sz="2000" dirty="0" smtClean="0"/>
              <a:t>(Traced outer edge)</a:t>
            </a:r>
            <a:endParaRPr lang="en-US" sz="2000" dirty="0"/>
          </a:p>
        </p:txBody>
      </p:sp>
    </p:spTree>
    <p:extLst>
      <p:ext uri="{BB962C8B-B14F-4D97-AF65-F5344CB8AC3E}">
        <p14:creationId xmlns:p14="http://schemas.microsoft.com/office/powerpoint/2010/main" val="367501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Shade </a:t>
            </a:r>
            <a:r>
              <a:rPr lang="en-US" dirty="0" smtClean="0">
                <a:solidFill>
                  <a:srgbClr val="FF0000"/>
                </a:solidFill>
              </a:rPr>
              <a:t>FROM</a:t>
            </a:r>
            <a:r>
              <a:rPr lang="en-US" dirty="0" smtClean="0"/>
              <a:t> PV</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447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09927" y="0"/>
            <a:ext cx="2934073" cy="369332"/>
          </a:xfrm>
          <a:prstGeom prst="rect">
            <a:avLst/>
          </a:prstGeom>
        </p:spPr>
        <p:txBody>
          <a:bodyPr wrap="none">
            <a:spAutoFit/>
          </a:bodyPr>
          <a:lstStyle/>
          <a:p>
            <a:r>
              <a:rPr lang="en-US" dirty="0"/>
              <a:t>www.solartechnologies.co.uk</a:t>
            </a:r>
          </a:p>
        </p:txBody>
      </p:sp>
    </p:spTree>
    <p:extLst>
      <p:ext uri="{BB962C8B-B14F-4D97-AF65-F5344CB8AC3E}">
        <p14:creationId xmlns:p14="http://schemas.microsoft.com/office/powerpoint/2010/main" val="2702860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14400" y="762000"/>
            <a:ext cx="3962400" cy="3733800"/>
            <a:chOff x="2667000" y="1219200"/>
            <a:chExt cx="5410200" cy="4648200"/>
          </a:xfrm>
        </p:grpSpPr>
        <p:sp>
          <p:nvSpPr>
            <p:cNvPr id="5" name="Parallelogram 4"/>
            <p:cNvSpPr/>
            <p:nvPr/>
          </p:nvSpPr>
          <p:spPr>
            <a:xfrm>
              <a:off x="2667000" y="1219200"/>
              <a:ext cx="3657600" cy="3733800"/>
            </a:xfrm>
            <a:prstGeom prst="parallelogram">
              <a:avLst>
                <a:gd name="adj" fmla="val 31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PV Panel</a:t>
              </a:r>
              <a:endParaRPr lang="en-US" dirty="0"/>
            </a:p>
          </p:txBody>
        </p:sp>
        <p:cxnSp>
          <p:nvCxnSpPr>
            <p:cNvPr id="7" name="Straight Arrow Connector 6"/>
            <p:cNvCxnSpPr/>
            <p:nvPr/>
          </p:nvCxnSpPr>
          <p:spPr>
            <a:xfrm flipV="1">
              <a:off x="5181600" y="4191000"/>
              <a:ext cx="20574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248400" y="1219200"/>
              <a:ext cx="76200" cy="2895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62400" y="4114800"/>
              <a:ext cx="2286000" cy="1752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flipH="1">
              <a:off x="4876800" y="4114800"/>
              <a:ext cx="914400" cy="914400"/>
            </a:xfrm>
            <a:prstGeom prst="arc">
              <a:avLst>
                <a:gd name="adj1" fmla="val 11759593"/>
                <a:gd name="adj2" fmla="val 1535939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flipH="1">
              <a:off x="6724650" y="3780453"/>
              <a:ext cx="1021081" cy="369333"/>
            </a:xfrm>
            <a:prstGeom prst="rect">
              <a:avLst/>
            </a:prstGeom>
            <a:noFill/>
          </p:spPr>
          <p:txBody>
            <a:bodyPr wrap="square" rtlCol="0">
              <a:spAutoFit/>
            </a:bodyPr>
            <a:lstStyle/>
            <a:p>
              <a:r>
                <a:rPr lang="en-US" dirty="0" smtClean="0"/>
                <a:t>North</a:t>
              </a:r>
              <a:endParaRPr lang="en-US" dirty="0"/>
            </a:p>
          </p:txBody>
        </p:sp>
        <p:sp>
          <p:nvSpPr>
            <p:cNvPr id="24" name="Arc 23"/>
            <p:cNvSpPr/>
            <p:nvPr/>
          </p:nvSpPr>
          <p:spPr>
            <a:xfrm flipH="1">
              <a:off x="4495800" y="4267200"/>
              <a:ext cx="1676400" cy="1447800"/>
            </a:xfrm>
            <a:prstGeom prst="arc">
              <a:avLst>
                <a:gd name="adj1" fmla="val 1944387"/>
                <a:gd name="adj2" fmla="val 11977935"/>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rot="18751565" flipH="1">
              <a:off x="5448821" y="3397787"/>
              <a:ext cx="1591809" cy="462256"/>
            </a:xfrm>
            <a:prstGeom prst="rect">
              <a:avLst/>
            </a:prstGeom>
            <a:solidFill>
              <a:schemeClr val="bg1"/>
            </a:solidFill>
          </p:spPr>
          <p:txBody>
            <a:bodyPr wrap="square" rtlCol="0">
              <a:spAutoFit/>
            </a:bodyPr>
            <a:lstStyle/>
            <a:p>
              <a:r>
                <a:rPr lang="en-US" sz="1600" dirty="0" smtClean="0"/>
                <a:t>Array Tilt</a:t>
              </a:r>
              <a:endParaRPr lang="en-US" sz="1600" dirty="0"/>
            </a:p>
          </p:txBody>
        </p:sp>
        <p:sp>
          <p:nvSpPr>
            <p:cNvPr id="26" name="TextBox 25"/>
            <p:cNvSpPr txBox="1"/>
            <p:nvPr/>
          </p:nvSpPr>
          <p:spPr>
            <a:xfrm flipH="1">
              <a:off x="6019800" y="5334000"/>
              <a:ext cx="2057400" cy="338554"/>
            </a:xfrm>
            <a:prstGeom prst="rect">
              <a:avLst/>
            </a:prstGeom>
            <a:noFill/>
          </p:spPr>
          <p:txBody>
            <a:bodyPr wrap="square" rtlCol="0">
              <a:spAutoFit/>
            </a:bodyPr>
            <a:lstStyle/>
            <a:p>
              <a:r>
                <a:rPr lang="en-US" sz="1600" dirty="0" smtClean="0"/>
                <a:t>Array Azimuth</a:t>
              </a:r>
              <a:endParaRPr lang="en-US" sz="1600" dirty="0"/>
            </a:p>
          </p:txBody>
        </p:sp>
      </p:grpSp>
      <p:grpSp>
        <p:nvGrpSpPr>
          <p:cNvPr id="39" name="Group 38"/>
          <p:cNvGrpSpPr/>
          <p:nvPr/>
        </p:nvGrpSpPr>
        <p:grpSpPr>
          <a:xfrm>
            <a:off x="5638800" y="3657600"/>
            <a:ext cx="2895600" cy="2856131"/>
            <a:chOff x="5029200" y="838200"/>
            <a:chExt cx="2895600" cy="2856131"/>
          </a:xfrm>
        </p:grpSpPr>
        <p:cxnSp>
          <p:nvCxnSpPr>
            <p:cNvPr id="29" name="Straight Connector 28"/>
            <p:cNvCxnSpPr/>
            <p:nvPr/>
          </p:nvCxnSpPr>
          <p:spPr>
            <a:xfrm flipH="1">
              <a:off x="5257800" y="3048000"/>
              <a:ext cx="1981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34000" y="1219200"/>
              <a:ext cx="1752600" cy="18288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8886998">
              <a:off x="5633874" y="1684821"/>
              <a:ext cx="1000915" cy="369332"/>
            </a:xfrm>
            <a:prstGeom prst="rect">
              <a:avLst/>
            </a:prstGeom>
            <a:noFill/>
          </p:spPr>
          <p:txBody>
            <a:bodyPr wrap="none" rtlCol="0">
              <a:spAutoFit/>
            </a:bodyPr>
            <a:lstStyle/>
            <a:p>
              <a:r>
                <a:rPr lang="en-US" dirty="0" smtClean="0"/>
                <a:t>PV Panel</a:t>
              </a:r>
              <a:endParaRPr lang="en-US" dirty="0"/>
            </a:p>
          </p:txBody>
        </p:sp>
        <p:sp>
          <p:nvSpPr>
            <p:cNvPr id="35" name="TextBox 34"/>
            <p:cNvSpPr txBox="1"/>
            <p:nvPr/>
          </p:nvSpPr>
          <p:spPr>
            <a:xfrm>
              <a:off x="5638800" y="3048000"/>
              <a:ext cx="1644809" cy="646331"/>
            </a:xfrm>
            <a:prstGeom prst="rect">
              <a:avLst/>
            </a:prstGeom>
            <a:noFill/>
          </p:spPr>
          <p:txBody>
            <a:bodyPr wrap="none" rtlCol="0">
              <a:spAutoFit/>
            </a:bodyPr>
            <a:lstStyle/>
            <a:p>
              <a:pPr algn="ctr"/>
              <a:r>
                <a:rPr lang="en-US" dirty="0" smtClean="0"/>
                <a:t>Ground Surface</a:t>
              </a:r>
            </a:p>
            <a:p>
              <a:pPr algn="ctr"/>
              <a:r>
                <a:rPr lang="en-US" dirty="0" smtClean="0"/>
                <a:t> or Flat Roof</a:t>
              </a:r>
              <a:endParaRPr lang="en-US" dirty="0"/>
            </a:p>
          </p:txBody>
        </p:sp>
        <p:sp>
          <p:nvSpPr>
            <p:cNvPr id="36" name="Arc 35"/>
            <p:cNvSpPr/>
            <p:nvPr/>
          </p:nvSpPr>
          <p:spPr>
            <a:xfrm>
              <a:off x="5029200" y="2286000"/>
              <a:ext cx="1600200" cy="1371600"/>
            </a:xfrm>
            <a:prstGeom prst="arc">
              <a:avLst>
                <a:gd name="adj1" fmla="val 17416962"/>
                <a:gd name="adj2" fmla="val 21595154"/>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flipH="1">
              <a:off x="6553200" y="2209800"/>
              <a:ext cx="1371600" cy="338554"/>
            </a:xfrm>
            <a:prstGeom prst="rect">
              <a:avLst/>
            </a:prstGeom>
            <a:solidFill>
              <a:schemeClr val="bg1"/>
            </a:solidFill>
          </p:spPr>
          <p:txBody>
            <a:bodyPr wrap="square" rtlCol="0">
              <a:spAutoFit/>
            </a:bodyPr>
            <a:lstStyle/>
            <a:p>
              <a:r>
                <a:rPr lang="en-US" sz="1600" dirty="0" smtClean="0"/>
                <a:t>Array Tilt = A</a:t>
              </a:r>
              <a:endParaRPr lang="en-US" sz="1600" dirty="0"/>
            </a:p>
          </p:txBody>
        </p:sp>
        <p:sp>
          <p:nvSpPr>
            <p:cNvPr id="38" name="TextBox 37"/>
            <p:cNvSpPr txBox="1"/>
            <p:nvPr/>
          </p:nvSpPr>
          <p:spPr>
            <a:xfrm>
              <a:off x="5715000" y="838200"/>
              <a:ext cx="1398268" cy="461665"/>
            </a:xfrm>
            <a:prstGeom prst="rect">
              <a:avLst/>
            </a:prstGeom>
            <a:noFill/>
          </p:spPr>
          <p:txBody>
            <a:bodyPr wrap="none" rtlCol="0">
              <a:spAutoFit/>
            </a:bodyPr>
            <a:lstStyle/>
            <a:p>
              <a:r>
                <a:rPr lang="en-US" sz="2400" dirty="0" smtClean="0"/>
                <a:t>Side View</a:t>
              </a:r>
              <a:endParaRPr lang="en-US" sz="2400" dirty="0"/>
            </a:p>
          </p:txBody>
        </p:sp>
      </p:grpSp>
      <p:grpSp>
        <p:nvGrpSpPr>
          <p:cNvPr id="59" name="Group 58"/>
          <p:cNvGrpSpPr/>
          <p:nvPr/>
        </p:nvGrpSpPr>
        <p:grpSpPr>
          <a:xfrm>
            <a:off x="5943600" y="685800"/>
            <a:ext cx="3012240" cy="2895600"/>
            <a:chOff x="6324600" y="152400"/>
            <a:chExt cx="3012240" cy="2895600"/>
          </a:xfrm>
        </p:grpSpPr>
        <p:cxnSp>
          <p:nvCxnSpPr>
            <p:cNvPr id="41" name="Straight Connector 40"/>
            <p:cNvCxnSpPr/>
            <p:nvPr/>
          </p:nvCxnSpPr>
          <p:spPr>
            <a:xfrm>
              <a:off x="7620000" y="24384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flipV="1">
              <a:off x="7315200" y="1828800"/>
              <a:ext cx="914400" cy="990600"/>
            </a:xfrm>
            <a:prstGeom prst="arc">
              <a:avLst>
                <a:gd name="adj1" fmla="val 15701967"/>
                <a:gd name="adj2" fmla="val 3302878"/>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flipH="1">
              <a:off x="8305800" y="2057400"/>
              <a:ext cx="1031040" cy="584775"/>
            </a:xfrm>
            <a:prstGeom prst="rect">
              <a:avLst/>
            </a:prstGeom>
            <a:solidFill>
              <a:schemeClr val="bg1"/>
            </a:solidFill>
          </p:spPr>
          <p:txBody>
            <a:bodyPr wrap="square" rtlCol="0">
              <a:spAutoFit/>
            </a:bodyPr>
            <a:lstStyle/>
            <a:p>
              <a:r>
                <a:rPr lang="en-US" sz="1600" dirty="0" smtClean="0"/>
                <a:t>Array Azimuth</a:t>
              </a:r>
              <a:endParaRPr lang="en-US" sz="1600" dirty="0"/>
            </a:p>
          </p:txBody>
        </p:sp>
        <p:sp>
          <p:nvSpPr>
            <p:cNvPr id="47" name="TextBox 46"/>
            <p:cNvSpPr txBox="1"/>
            <p:nvPr/>
          </p:nvSpPr>
          <p:spPr>
            <a:xfrm>
              <a:off x="6324600" y="152400"/>
              <a:ext cx="1317990" cy="461665"/>
            </a:xfrm>
            <a:prstGeom prst="rect">
              <a:avLst/>
            </a:prstGeom>
            <a:noFill/>
          </p:spPr>
          <p:txBody>
            <a:bodyPr wrap="none" rtlCol="0">
              <a:spAutoFit/>
            </a:bodyPr>
            <a:lstStyle/>
            <a:p>
              <a:r>
                <a:rPr lang="en-US" sz="2400" dirty="0" smtClean="0"/>
                <a:t>Top View</a:t>
              </a:r>
              <a:endParaRPr lang="en-US" sz="2400" dirty="0"/>
            </a:p>
          </p:txBody>
        </p:sp>
        <p:sp>
          <p:nvSpPr>
            <p:cNvPr id="50" name="Rectangle 49"/>
            <p:cNvSpPr/>
            <p:nvPr/>
          </p:nvSpPr>
          <p:spPr>
            <a:xfrm>
              <a:off x="6400800" y="685800"/>
              <a:ext cx="1219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PV Panel</a:t>
              </a:r>
              <a:endParaRPr lang="en-US" dirty="0"/>
            </a:p>
          </p:txBody>
        </p:sp>
        <p:cxnSp>
          <p:nvCxnSpPr>
            <p:cNvPr id="52" name="Straight Arrow Connector 51"/>
            <p:cNvCxnSpPr/>
            <p:nvPr/>
          </p:nvCxnSpPr>
          <p:spPr>
            <a:xfrm flipV="1">
              <a:off x="7620000" y="1371600"/>
              <a:ext cx="68580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flipH="1">
              <a:off x="7924800" y="1066800"/>
              <a:ext cx="747834" cy="296677"/>
            </a:xfrm>
            <a:prstGeom prst="rect">
              <a:avLst/>
            </a:prstGeom>
            <a:noFill/>
          </p:spPr>
          <p:txBody>
            <a:bodyPr wrap="square" rtlCol="0">
              <a:spAutoFit/>
            </a:bodyPr>
            <a:lstStyle/>
            <a:p>
              <a:r>
                <a:rPr lang="en-US" dirty="0" smtClean="0"/>
                <a:t>North</a:t>
              </a:r>
              <a:endParaRPr lang="en-US" dirty="0"/>
            </a:p>
          </p:txBody>
        </p:sp>
      </p:grpSp>
      <p:sp>
        <p:nvSpPr>
          <p:cNvPr id="60" name="TextBox 59"/>
          <p:cNvSpPr txBox="1"/>
          <p:nvPr/>
        </p:nvSpPr>
        <p:spPr>
          <a:xfrm>
            <a:off x="381000" y="4572000"/>
            <a:ext cx="5262851" cy="2108269"/>
          </a:xfrm>
          <a:prstGeom prst="rect">
            <a:avLst/>
          </a:prstGeom>
          <a:noFill/>
        </p:spPr>
        <p:txBody>
          <a:bodyPr wrap="none" rtlCol="0">
            <a:spAutoFit/>
          </a:bodyPr>
          <a:lstStyle/>
          <a:p>
            <a:r>
              <a:rPr lang="en-US" dirty="0" smtClean="0">
                <a:solidFill>
                  <a:srgbClr val="FF0000"/>
                </a:solidFill>
              </a:rPr>
              <a:t>Due South is best   (Array Azimuth = 180</a:t>
            </a:r>
            <a:r>
              <a:rPr lang="en-US" dirty="0" smtClean="0">
                <a:solidFill>
                  <a:srgbClr val="FF0000"/>
                </a:solidFill>
                <a:sym typeface="Symbol"/>
              </a:rPr>
              <a:t>)</a:t>
            </a:r>
          </a:p>
          <a:p>
            <a:r>
              <a:rPr lang="en-US" sz="1100" dirty="0" smtClean="0">
                <a:solidFill>
                  <a:srgbClr val="FF0000"/>
                </a:solidFill>
                <a:sym typeface="Symbol"/>
              </a:rPr>
              <a:t>   </a:t>
            </a:r>
          </a:p>
          <a:p>
            <a:r>
              <a:rPr lang="en-US" dirty="0" smtClean="0">
                <a:solidFill>
                  <a:srgbClr val="FF0000"/>
                </a:solidFill>
                <a:sym typeface="Symbol"/>
              </a:rPr>
              <a:t>Array Tilt  latitude is best for all year fixed angle</a:t>
            </a:r>
          </a:p>
          <a:p>
            <a:r>
              <a:rPr lang="en-US" dirty="0" smtClean="0">
                <a:solidFill>
                  <a:srgbClr val="FF0000"/>
                </a:solidFill>
                <a:sym typeface="Symbol"/>
              </a:rPr>
              <a:t>  Flatter better in summer        Steeper better in winter</a:t>
            </a:r>
          </a:p>
          <a:p>
            <a:r>
              <a:rPr lang="en-US" dirty="0" smtClean="0">
                <a:solidFill>
                  <a:srgbClr val="FF0000"/>
                </a:solidFill>
                <a:sym typeface="Symbol"/>
              </a:rPr>
              <a:t>  (Ignoring cloud seasonality)</a:t>
            </a:r>
          </a:p>
          <a:p>
            <a:r>
              <a:rPr lang="en-US" sz="1100" dirty="0" smtClean="0">
                <a:solidFill>
                  <a:srgbClr val="FF0000"/>
                </a:solidFill>
                <a:sym typeface="Symbol"/>
              </a:rPr>
              <a:t>    </a:t>
            </a:r>
          </a:p>
          <a:p>
            <a:r>
              <a:rPr lang="en-US" dirty="0" smtClean="0">
                <a:solidFill>
                  <a:srgbClr val="FF0000"/>
                </a:solidFill>
                <a:sym typeface="Symbol"/>
              </a:rPr>
              <a:t>When do you need electricity?</a:t>
            </a:r>
          </a:p>
          <a:p>
            <a:r>
              <a:rPr lang="en-US" dirty="0" smtClean="0">
                <a:solidFill>
                  <a:srgbClr val="FF0000"/>
                </a:solidFill>
                <a:sym typeface="Symbol"/>
              </a:rPr>
              <a:t>Is the cost seasonal?</a:t>
            </a:r>
            <a:endParaRPr lang="en-US" dirty="0">
              <a:solidFill>
                <a:srgbClr val="FF0000"/>
              </a:solidFill>
            </a:endParaRPr>
          </a:p>
        </p:txBody>
      </p:sp>
      <p:sp>
        <p:nvSpPr>
          <p:cNvPr id="61" name="Title 60"/>
          <p:cNvSpPr>
            <a:spLocks noGrp="1"/>
          </p:cNvSpPr>
          <p:nvPr>
            <p:ph type="title"/>
          </p:nvPr>
        </p:nvSpPr>
        <p:spPr>
          <a:xfrm>
            <a:off x="457200" y="0"/>
            <a:ext cx="8229600" cy="762000"/>
          </a:xfrm>
        </p:spPr>
        <p:txBody>
          <a:bodyPr/>
          <a:lstStyle/>
          <a:p>
            <a:r>
              <a:rPr lang="en-US" dirty="0" smtClean="0"/>
              <a:t>Tilt and Azimuth</a:t>
            </a:r>
            <a:endParaRPr lang="en-US" dirty="0"/>
          </a:p>
        </p:txBody>
      </p:sp>
      <p:cxnSp>
        <p:nvCxnSpPr>
          <p:cNvPr id="3" name="Straight Arrow Connector 2"/>
          <p:cNvCxnSpPr/>
          <p:nvPr/>
        </p:nvCxnSpPr>
        <p:spPr>
          <a:xfrm flipH="1">
            <a:off x="579864" y="747131"/>
            <a:ext cx="814040" cy="2955074"/>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0946" y="1839951"/>
            <a:ext cx="282450" cy="369332"/>
          </a:xfrm>
          <a:prstGeom prst="rect">
            <a:avLst/>
          </a:prstGeom>
          <a:solidFill>
            <a:schemeClr val="bg1"/>
          </a:solidFill>
          <a:ln>
            <a:solidFill>
              <a:schemeClr val="bg1"/>
            </a:solidFill>
          </a:ln>
        </p:spPr>
        <p:txBody>
          <a:bodyPr wrap="none" rtlCol="0">
            <a:spAutoFit/>
          </a:bodyPr>
          <a:lstStyle/>
          <a:p>
            <a:r>
              <a:rPr lang="en-US" dirty="0" smtClean="0"/>
              <a:t>L</a:t>
            </a:r>
            <a:endParaRPr lang="en-US" dirty="0"/>
          </a:p>
        </p:txBody>
      </p:sp>
      <p:cxnSp>
        <p:nvCxnSpPr>
          <p:cNvPr id="40" name="Straight Arrow Connector 39"/>
          <p:cNvCxnSpPr/>
          <p:nvPr/>
        </p:nvCxnSpPr>
        <p:spPr>
          <a:xfrm flipH="1">
            <a:off x="669074" y="3969834"/>
            <a:ext cx="1817648"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334429" y="3798848"/>
            <a:ext cx="389850" cy="369332"/>
          </a:xfrm>
          <a:prstGeom prst="rect">
            <a:avLst/>
          </a:prstGeom>
          <a:solidFill>
            <a:schemeClr val="bg1"/>
          </a:solidFill>
          <a:ln>
            <a:solidFill>
              <a:schemeClr val="bg1"/>
            </a:solidFill>
          </a:ln>
        </p:spPr>
        <p:txBody>
          <a:bodyPr wrap="none" rtlCol="0">
            <a:spAutoFit/>
          </a:bodyPr>
          <a:lstStyle/>
          <a:p>
            <a:r>
              <a:rPr lang="en-US" dirty="0" smtClean="0"/>
              <a:t>W</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Photovoltaic</a:t>
            </a:r>
            <a:endParaRPr lang="en-US" dirty="0"/>
          </a:p>
        </p:txBody>
      </p:sp>
      <p:pic>
        <p:nvPicPr>
          <p:cNvPr id="7170" name="Picture 2" descr="C:\Users\everett\Pictures\Pictur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25550"/>
            <a:ext cx="9144000" cy="4814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29967" y="6488668"/>
            <a:ext cx="914033" cy="369332"/>
          </a:xfrm>
          <a:prstGeom prst="rect">
            <a:avLst/>
          </a:prstGeom>
          <a:noFill/>
        </p:spPr>
        <p:txBody>
          <a:bodyPr wrap="none" rtlCol="0">
            <a:spAutoFit/>
          </a:bodyPr>
          <a:lstStyle/>
          <a:p>
            <a:r>
              <a:rPr lang="en-US" dirty="0" smtClean="0"/>
              <a:t>Jansson</a:t>
            </a:r>
            <a:endParaRPr lang="en-US" dirty="0"/>
          </a:p>
        </p:txBody>
      </p:sp>
    </p:spTree>
    <p:extLst>
      <p:ext uri="{BB962C8B-B14F-4D97-AF65-F5344CB8AC3E}">
        <p14:creationId xmlns:p14="http://schemas.microsoft.com/office/powerpoint/2010/main" val="3406775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Latitude</a:t>
            </a:r>
          </a:p>
        </p:txBody>
      </p:sp>
      <p:sp>
        <p:nvSpPr>
          <p:cNvPr id="10243" name="Rectangle 4"/>
          <p:cNvSpPr>
            <a:spLocks noGrp="1" noChangeArrowheads="1"/>
          </p:cNvSpPr>
          <p:nvPr>
            <p:ph type="body" sz="half" idx="1"/>
          </p:nvPr>
        </p:nvSpPr>
        <p:spPr/>
        <p:txBody>
          <a:bodyPr>
            <a:normAutofit/>
          </a:bodyPr>
          <a:lstStyle/>
          <a:p>
            <a:pPr eaLnBrk="1" hangingPunct="1"/>
            <a:r>
              <a:rPr lang="en-US" dirty="0" smtClean="0"/>
              <a:t>Imaginary lines that circle earth parallel to equator</a:t>
            </a:r>
          </a:p>
          <a:p>
            <a:pPr eaLnBrk="1" hangingPunct="1"/>
            <a:r>
              <a:rPr lang="en-US" dirty="0" smtClean="0"/>
              <a:t>Location specified by angle between lines from center of earth to equator and latitude</a:t>
            </a:r>
          </a:p>
        </p:txBody>
      </p:sp>
      <p:sp>
        <p:nvSpPr>
          <p:cNvPr id="10244" name="Rectangle 4"/>
          <p:cNvSpPr>
            <a:spLocks noChangeArrowheads="1"/>
          </p:cNvSpPr>
          <p:nvPr/>
        </p:nvSpPr>
        <p:spPr bwMode="auto">
          <a:xfrm>
            <a:off x="7112000" y="0"/>
            <a:ext cx="2032000" cy="369888"/>
          </a:xfrm>
          <a:prstGeom prst="rect">
            <a:avLst/>
          </a:prstGeom>
          <a:noFill/>
          <a:ln w="9525">
            <a:noFill/>
            <a:miter lim="800000"/>
            <a:headEnd/>
            <a:tailEnd/>
          </a:ln>
        </p:spPr>
        <p:txBody>
          <a:bodyPr wrap="none">
            <a:spAutoFit/>
          </a:bodyPr>
          <a:lstStyle/>
          <a:p>
            <a:r>
              <a:rPr lang="en-US"/>
              <a:t>www.techdigest.tv</a:t>
            </a:r>
          </a:p>
        </p:txBody>
      </p:sp>
      <p:pic>
        <p:nvPicPr>
          <p:cNvPr id="10245" name="Picture 6" descr="latitude.png"/>
          <p:cNvPicPr>
            <a:picLocks noChangeAspect="1"/>
          </p:cNvPicPr>
          <p:nvPr/>
        </p:nvPicPr>
        <p:blipFill>
          <a:blip r:embed="rId2" cstate="print"/>
          <a:srcRect l="4507" t="5974" r="5730" b="5531"/>
          <a:stretch>
            <a:fillRect/>
          </a:stretch>
        </p:blipFill>
        <p:spPr bwMode="auto">
          <a:xfrm>
            <a:off x="4368800" y="1447800"/>
            <a:ext cx="4775200" cy="4876800"/>
          </a:xfrm>
          <a:prstGeom prst="rect">
            <a:avLst/>
          </a:prstGeom>
          <a:noFill/>
          <a:ln w="9525">
            <a:noFill/>
            <a:miter lim="800000"/>
            <a:headEnd/>
            <a:tailEnd/>
          </a:ln>
        </p:spPr>
      </p:pic>
      <p:sp>
        <p:nvSpPr>
          <p:cNvPr id="6" name="TextBox 5"/>
          <p:cNvSpPr txBox="1"/>
          <p:nvPr/>
        </p:nvSpPr>
        <p:spPr>
          <a:xfrm>
            <a:off x="2667000" y="6172200"/>
            <a:ext cx="1891352" cy="369332"/>
          </a:xfrm>
          <a:prstGeom prst="rect">
            <a:avLst/>
          </a:prstGeom>
          <a:noFill/>
        </p:spPr>
        <p:txBody>
          <a:bodyPr wrap="none" rtlCol="0">
            <a:spAutoFit/>
          </a:bodyPr>
          <a:lstStyle/>
          <a:p>
            <a:r>
              <a:rPr lang="en-US" dirty="0" smtClean="0"/>
              <a:t>Glassboro ~ 39.8</a:t>
            </a:r>
            <a:r>
              <a:rPr lang="en-US" dirty="0" smtClean="0">
                <a:sym typeface="Symbol"/>
              </a:rPr>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Fixed Tilt (All Year)</a:t>
            </a:r>
            <a:endParaRPr lang="en-US" dirty="0"/>
          </a:p>
        </p:txBody>
      </p:sp>
      <p:sp>
        <p:nvSpPr>
          <p:cNvPr id="6" name="Content Placeholder 5"/>
          <p:cNvSpPr>
            <a:spLocks noGrp="1"/>
          </p:cNvSpPr>
          <p:nvPr>
            <p:ph idx="1"/>
          </p:nvPr>
        </p:nvSpPr>
        <p:spPr>
          <a:xfrm>
            <a:off x="457200" y="1108710"/>
            <a:ext cx="8229600" cy="5017453"/>
          </a:xfrm>
        </p:spPr>
        <p:txBody>
          <a:bodyPr>
            <a:normAutofit lnSpcReduction="10000"/>
          </a:bodyPr>
          <a:lstStyle/>
          <a:p>
            <a:r>
              <a:rPr lang="en-US" dirty="0" smtClean="0"/>
              <a:t>Latitude below 25</a:t>
            </a:r>
            <a:r>
              <a:rPr lang="en-US" dirty="0" smtClean="0">
                <a:sym typeface="Symbol"/>
              </a:rPr>
              <a:t> </a:t>
            </a:r>
            <a:endParaRPr lang="en-US" dirty="0" smtClean="0"/>
          </a:p>
          <a:p>
            <a:pPr marL="742950" lvl="2" indent="-342900"/>
            <a:r>
              <a:rPr lang="en-US" dirty="0" smtClean="0"/>
              <a:t>Array Tilt Angle, </a:t>
            </a:r>
            <a:r>
              <a:rPr lang="en-US" dirty="0" err="1" smtClean="0"/>
              <a:t>A</a:t>
            </a:r>
            <a:r>
              <a:rPr lang="en-US" baseline="-25000" dirty="0" err="1" smtClean="0"/>
              <a:t>ay</a:t>
            </a:r>
            <a:r>
              <a:rPr lang="en-US" dirty="0" smtClean="0"/>
              <a:t> = 0.87 </a:t>
            </a:r>
            <a:r>
              <a:rPr lang="en-US" dirty="0" err="1" smtClean="0"/>
              <a:t>Lat</a:t>
            </a:r>
            <a:endParaRPr lang="en-US" dirty="0" smtClean="0"/>
          </a:p>
          <a:p>
            <a:pPr marL="1200150" lvl="3" indent="-342900"/>
            <a:r>
              <a:rPr lang="en-US" dirty="0" smtClean="0"/>
              <a:t>Where </a:t>
            </a:r>
            <a:r>
              <a:rPr lang="en-US" dirty="0" err="1" smtClean="0"/>
              <a:t>Lat</a:t>
            </a:r>
            <a:r>
              <a:rPr lang="en-US" dirty="0" smtClean="0"/>
              <a:t> = Latitude in decimal degrees</a:t>
            </a:r>
          </a:p>
          <a:p>
            <a:pPr marL="342900" lvl="1" indent="-342900">
              <a:buFont typeface="Arial" pitchFamily="34" charset="0"/>
              <a:buChar char="•"/>
            </a:pPr>
            <a:r>
              <a:rPr lang="en-US" sz="3200" dirty="0" smtClean="0"/>
              <a:t>Latitude between 25</a:t>
            </a:r>
            <a:r>
              <a:rPr lang="en-US" sz="3200" dirty="0" smtClean="0">
                <a:sym typeface="Symbol"/>
              </a:rPr>
              <a:t> </a:t>
            </a:r>
            <a:r>
              <a:rPr lang="en-US" sz="3200" dirty="0" smtClean="0"/>
              <a:t> &amp; 50</a:t>
            </a:r>
            <a:r>
              <a:rPr lang="en-US" sz="3200" dirty="0" smtClean="0">
                <a:sym typeface="Symbol"/>
              </a:rPr>
              <a:t></a:t>
            </a:r>
            <a:endParaRPr lang="en-US" sz="3200" dirty="0" smtClean="0"/>
          </a:p>
          <a:p>
            <a:pPr marL="742950" lvl="2" indent="-342900"/>
            <a:r>
              <a:rPr lang="en-US" dirty="0" smtClean="0"/>
              <a:t>Array Tilt Angle, </a:t>
            </a:r>
            <a:r>
              <a:rPr lang="en-US" dirty="0" err="1"/>
              <a:t>A</a:t>
            </a:r>
            <a:r>
              <a:rPr lang="en-US" baseline="-25000" dirty="0" err="1"/>
              <a:t>ay</a:t>
            </a:r>
            <a:r>
              <a:rPr lang="en-US" dirty="0" smtClean="0"/>
              <a:t> = 0.76 </a:t>
            </a:r>
            <a:r>
              <a:rPr lang="en-US" dirty="0" err="1" smtClean="0"/>
              <a:t>Lat</a:t>
            </a:r>
            <a:r>
              <a:rPr lang="en-US" dirty="0" smtClean="0"/>
              <a:t> + 3.1</a:t>
            </a:r>
            <a:r>
              <a:rPr lang="en-US" dirty="0" smtClean="0">
                <a:sym typeface="Symbol"/>
              </a:rPr>
              <a:t></a:t>
            </a:r>
            <a:r>
              <a:rPr lang="en-US" dirty="0" smtClean="0"/>
              <a:t> </a:t>
            </a:r>
          </a:p>
          <a:p>
            <a:pPr marL="342900" lvl="1" indent="-342900"/>
            <a:endParaRPr lang="en-US" dirty="0" smtClean="0"/>
          </a:p>
          <a:p>
            <a:r>
              <a:rPr lang="en-US" dirty="0" smtClean="0"/>
              <a:t>Example 1: latitude = 20</a:t>
            </a:r>
            <a:r>
              <a:rPr lang="en-US" dirty="0" smtClean="0">
                <a:sym typeface="Symbol"/>
              </a:rPr>
              <a:t></a:t>
            </a:r>
            <a:r>
              <a:rPr lang="en-US" dirty="0" smtClean="0"/>
              <a:t> </a:t>
            </a:r>
          </a:p>
          <a:p>
            <a:pPr lvl="1"/>
            <a:r>
              <a:rPr lang="en-US" dirty="0" smtClean="0">
                <a:solidFill>
                  <a:srgbClr val="FF0000"/>
                </a:solidFill>
              </a:rPr>
              <a:t> </a:t>
            </a:r>
            <a:endParaRPr lang="en-US" dirty="0" smtClean="0">
              <a:solidFill>
                <a:srgbClr val="FF0000"/>
              </a:solidFill>
              <a:sym typeface="Symbol"/>
            </a:endParaRPr>
          </a:p>
          <a:p>
            <a:r>
              <a:rPr lang="en-US" dirty="0" smtClean="0"/>
              <a:t>Example 2: latitude </a:t>
            </a:r>
            <a:r>
              <a:rPr lang="en-US" smtClean="0"/>
              <a:t>= 45</a:t>
            </a:r>
            <a:r>
              <a:rPr lang="en-US" smtClean="0">
                <a:sym typeface="Symbol"/>
              </a:rPr>
              <a:t></a:t>
            </a:r>
            <a:r>
              <a:rPr lang="en-US" smtClean="0"/>
              <a:t> </a:t>
            </a:r>
            <a:endParaRPr lang="en-US" dirty="0" smtClean="0">
              <a:sym typeface="Symbol"/>
            </a:endParaRPr>
          </a:p>
          <a:p>
            <a:pPr lvl="1"/>
            <a:r>
              <a:rPr lang="en-US" dirty="0" smtClean="0">
                <a:solidFill>
                  <a:srgbClr val="FF0000"/>
                </a:solidFill>
              </a:rPr>
              <a:t> </a:t>
            </a:r>
          </a:p>
          <a:p>
            <a:endParaRPr lang="en-US" dirty="0"/>
          </a:p>
        </p:txBody>
      </p:sp>
      <p:sp>
        <p:nvSpPr>
          <p:cNvPr id="2" name="TextBox 1"/>
          <p:cNvSpPr txBox="1"/>
          <p:nvPr/>
        </p:nvSpPr>
        <p:spPr>
          <a:xfrm>
            <a:off x="0" y="6442216"/>
            <a:ext cx="9144000" cy="369332"/>
          </a:xfrm>
          <a:prstGeom prst="rect">
            <a:avLst/>
          </a:prstGeom>
          <a:noFill/>
        </p:spPr>
        <p:txBody>
          <a:bodyPr wrap="square" rtlCol="0">
            <a:spAutoFit/>
          </a:bodyPr>
          <a:lstStyle/>
          <a:p>
            <a:pPr marL="0" lvl="1" algn="ctr"/>
            <a:r>
              <a:rPr lang="en-US" dirty="0" smtClean="0"/>
              <a:t>According to: Macs </a:t>
            </a:r>
            <a:r>
              <a:rPr lang="en-US" dirty="0"/>
              <a:t>Lab; Optimum Orientation of Solar Panels; Charles R. Landau; April </a:t>
            </a:r>
            <a:r>
              <a:rPr lang="en-US" dirty="0" smtClean="0"/>
              <a:t>2011</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Seasonal Array Tilt</a:t>
            </a:r>
            <a:endParaRPr lang="en-US" dirty="0"/>
          </a:p>
        </p:txBody>
      </p:sp>
      <p:sp>
        <p:nvSpPr>
          <p:cNvPr id="4" name="Content Placeholder 3"/>
          <p:cNvSpPr>
            <a:spLocks noGrp="1"/>
          </p:cNvSpPr>
          <p:nvPr>
            <p:ph idx="1"/>
          </p:nvPr>
        </p:nvSpPr>
        <p:spPr>
          <a:xfrm>
            <a:off x="457200" y="1143000"/>
            <a:ext cx="8229600" cy="5181600"/>
          </a:xfrm>
        </p:spPr>
        <p:txBody>
          <a:bodyPr>
            <a:normAutofit fontScale="92500" lnSpcReduction="10000"/>
          </a:bodyPr>
          <a:lstStyle/>
          <a:p>
            <a:r>
              <a:rPr lang="en-US" dirty="0" smtClean="0"/>
              <a:t>Winter</a:t>
            </a:r>
          </a:p>
          <a:p>
            <a:pPr lvl="1"/>
            <a:r>
              <a:rPr lang="en-US" dirty="0" smtClean="0"/>
              <a:t>Array Tilt Angle, A</a:t>
            </a:r>
            <a:r>
              <a:rPr lang="en-US" baseline="-25000" dirty="0" smtClean="0"/>
              <a:t>w</a:t>
            </a:r>
            <a:r>
              <a:rPr lang="en-US" dirty="0" smtClean="0"/>
              <a:t> = 0.89 </a:t>
            </a:r>
            <a:r>
              <a:rPr lang="en-US" dirty="0" err="1" smtClean="0"/>
              <a:t>Lat</a:t>
            </a:r>
            <a:r>
              <a:rPr lang="en-US" dirty="0" smtClean="0"/>
              <a:t> + 24</a:t>
            </a:r>
            <a:r>
              <a:rPr lang="en-US" dirty="0" smtClean="0">
                <a:sym typeface="Symbol"/>
              </a:rPr>
              <a:t></a:t>
            </a:r>
            <a:endParaRPr lang="en-US" dirty="0" smtClean="0"/>
          </a:p>
          <a:p>
            <a:r>
              <a:rPr lang="en-US" dirty="0" smtClean="0"/>
              <a:t>Spring and Fall</a:t>
            </a:r>
          </a:p>
          <a:p>
            <a:pPr lvl="1"/>
            <a:r>
              <a:rPr lang="en-US" dirty="0" smtClean="0"/>
              <a:t>Array Tilt </a:t>
            </a:r>
            <a:r>
              <a:rPr lang="en-US" dirty="0"/>
              <a:t>Angle , </a:t>
            </a:r>
            <a:r>
              <a:rPr lang="en-US" dirty="0" err="1" smtClean="0"/>
              <a:t>A</a:t>
            </a:r>
            <a:r>
              <a:rPr lang="en-US" baseline="-25000" dirty="0" err="1" smtClean="0"/>
              <a:t>sf</a:t>
            </a:r>
            <a:r>
              <a:rPr lang="en-US" dirty="0" smtClean="0"/>
              <a:t> = 0.98 </a:t>
            </a:r>
            <a:r>
              <a:rPr lang="en-US" dirty="0" err="1" smtClean="0"/>
              <a:t>Lat</a:t>
            </a:r>
            <a:r>
              <a:rPr lang="en-US" dirty="0" smtClean="0"/>
              <a:t> – 2.3</a:t>
            </a:r>
            <a:r>
              <a:rPr lang="en-US" dirty="0" smtClean="0">
                <a:sym typeface="Symbol"/>
              </a:rPr>
              <a:t></a:t>
            </a:r>
            <a:endParaRPr lang="en-US" dirty="0" smtClean="0"/>
          </a:p>
          <a:p>
            <a:r>
              <a:rPr lang="en-US" dirty="0" smtClean="0"/>
              <a:t>Summer, </a:t>
            </a:r>
          </a:p>
          <a:p>
            <a:pPr lvl="1"/>
            <a:r>
              <a:rPr lang="en-US" dirty="0" smtClean="0"/>
              <a:t>Array Tilt </a:t>
            </a:r>
            <a:r>
              <a:rPr lang="en-US" dirty="0"/>
              <a:t>Angle , </a:t>
            </a:r>
            <a:r>
              <a:rPr lang="en-US" dirty="0" smtClean="0"/>
              <a:t>A</a:t>
            </a:r>
            <a:r>
              <a:rPr lang="en-US" baseline="-25000" dirty="0" smtClean="0"/>
              <a:t>s</a:t>
            </a:r>
            <a:r>
              <a:rPr lang="en-US" dirty="0" smtClean="0"/>
              <a:t> = 0.92 </a:t>
            </a:r>
            <a:r>
              <a:rPr lang="en-US" dirty="0" err="1" smtClean="0"/>
              <a:t>Lat</a:t>
            </a:r>
            <a:r>
              <a:rPr lang="en-US" dirty="0" smtClean="0"/>
              <a:t> – 24.3</a:t>
            </a:r>
            <a:r>
              <a:rPr lang="en-US" dirty="0" smtClean="0">
                <a:sym typeface="Symbol"/>
              </a:rPr>
              <a:t></a:t>
            </a:r>
          </a:p>
          <a:p>
            <a:pPr lvl="1"/>
            <a:endParaRPr lang="en-US" dirty="0" smtClean="0"/>
          </a:p>
          <a:p>
            <a:r>
              <a:rPr lang="en-US" dirty="0" smtClean="0"/>
              <a:t>Example 3: latitude = 45</a:t>
            </a:r>
            <a:r>
              <a:rPr lang="en-US" dirty="0" smtClean="0">
                <a:sym typeface="Symbol"/>
              </a:rPr>
              <a:t></a:t>
            </a:r>
            <a:r>
              <a:rPr lang="en-US" dirty="0" smtClean="0"/>
              <a:t> </a:t>
            </a:r>
          </a:p>
          <a:p>
            <a:pPr lvl="1"/>
            <a:r>
              <a:rPr lang="en-US" dirty="0" smtClean="0"/>
              <a:t>Winter: </a:t>
            </a:r>
            <a:r>
              <a:rPr lang="en-US" dirty="0" smtClean="0">
                <a:solidFill>
                  <a:srgbClr val="FF0000"/>
                </a:solidFill>
              </a:rPr>
              <a:t> </a:t>
            </a:r>
            <a:endParaRPr lang="en-US" dirty="0" smtClean="0">
              <a:solidFill>
                <a:srgbClr val="FF0000"/>
              </a:solidFill>
              <a:sym typeface="Symbol"/>
            </a:endParaRPr>
          </a:p>
          <a:p>
            <a:pPr lvl="1"/>
            <a:r>
              <a:rPr lang="en-US" dirty="0" smtClean="0"/>
              <a:t>Spring and Fall: </a:t>
            </a:r>
            <a:r>
              <a:rPr lang="en-US" dirty="0" smtClean="0">
                <a:solidFill>
                  <a:srgbClr val="FF0000"/>
                </a:solidFill>
              </a:rPr>
              <a:t> </a:t>
            </a:r>
            <a:endParaRPr lang="en-US" dirty="0" smtClean="0">
              <a:solidFill>
                <a:srgbClr val="FF0000"/>
              </a:solidFill>
              <a:sym typeface="Symbol"/>
            </a:endParaRPr>
          </a:p>
          <a:p>
            <a:pPr lvl="1"/>
            <a:r>
              <a:rPr lang="en-US" dirty="0" smtClean="0"/>
              <a:t>Summer : </a:t>
            </a:r>
            <a:r>
              <a:rPr lang="en-US" dirty="0" smtClean="0">
                <a:solidFill>
                  <a:srgbClr val="FF0000"/>
                </a:solidFill>
              </a:rPr>
              <a:t> </a:t>
            </a:r>
          </a:p>
          <a:p>
            <a:pPr lvl="1"/>
            <a:endParaRPr lang="en-US" dirty="0" smtClean="0"/>
          </a:p>
          <a:p>
            <a:endParaRPr lang="en-US" dirty="0" smtClean="0"/>
          </a:p>
          <a:p>
            <a:endParaRPr lang="en-US" dirty="0"/>
          </a:p>
        </p:txBody>
      </p:sp>
      <p:sp>
        <p:nvSpPr>
          <p:cNvPr id="5" name="Rectangle 4"/>
          <p:cNvSpPr/>
          <p:nvPr/>
        </p:nvSpPr>
        <p:spPr>
          <a:xfrm>
            <a:off x="5608352" y="0"/>
            <a:ext cx="3535648" cy="369332"/>
          </a:xfrm>
          <a:prstGeom prst="rect">
            <a:avLst/>
          </a:prstGeom>
        </p:spPr>
        <p:txBody>
          <a:bodyPr wrap="none">
            <a:spAutoFit/>
          </a:bodyPr>
          <a:lstStyle/>
          <a:p>
            <a:r>
              <a:rPr lang="en-US" dirty="0" smtClean="0"/>
              <a:t>greenliving.nationalgeographic.com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Array Tilt &amp; Shading</a:t>
            </a:r>
            <a:endParaRPr lang="en-US" dirty="0"/>
          </a:p>
        </p:txBody>
      </p:sp>
      <p:sp>
        <p:nvSpPr>
          <p:cNvPr id="3" name="Content Placeholder 2"/>
          <p:cNvSpPr>
            <a:spLocks noGrp="1"/>
          </p:cNvSpPr>
          <p:nvPr>
            <p:ph idx="1"/>
          </p:nvPr>
        </p:nvSpPr>
        <p:spPr>
          <a:xfrm>
            <a:off x="457200" y="914400"/>
            <a:ext cx="8229600" cy="5638800"/>
          </a:xfrm>
        </p:spPr>
        <p:txBody>
          <a:bodyPr>
            <a:normAutofit/>
          </a:bodyPr>
          <a:lstStyle/>
          <a:p>
            <a:r>
              <a:rPr lang="en-US" dirty="0" smtClean="0"/>
              <a:t>Flat Roof or Ground Applications</a:t>
            </a:r>
          </a:p>
          <a:p>
            <a:pPr lvl="1"/>
            <a:r>
              <a:rPr lang="en-US" dirty="0" smtClean="0"/>
              <a:t>Larger the Tilt, farther rows need to be apart to avoid shading each other</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~15</a:t>
            </a:r>
            <a:r>
              <a:rPr lang="en-US" dirty="0" smtClean="0">
                <a:sym typeface="Symbol"/>
              </a:rPr>
              <a:t></a:t>
            </a:r>
            <a:r>
              <a:rPr lang="en-US" dirty="0" smtClean="0"/>
              <a:t> sometimes used to minimize shading &amp; maximize summer production</a:t>
            </a:r>
          </a:p>
          <a:p>
            <a:pPr lvl="1"/>
            <a:r>
              <a:rPr lang="en-US" dirty="0" smtClean="0"/>
              <a:t>Panels installed at roof angle on inclined roofs</a:t>
            </a:r>
          </a:p>
          <a:p>
            <a:pPr lvl="1"/>
            <a:endParaRPr lang="en-US" dirty="0"/>
          </a:p>
        </p:txBody>
      </p:sp>
      <p:grpSp>
        <p:nvGrpSpPr>
          <p:cNvPr id="21" name="Group 20"/>
          <p:cNvGrpSpPr/>
          <p:nvPr/>
        </p:nvGrpSpPr>
        <p:grpSpPr>
          <a:xfrm>
            <a:off x="685800" y="2590800"/>
            <a:ext cx="7162800" cy="2350532"/>
            <a:chOff x="685800" y="3657600"/>
            <a:chExt cx="7162800" cy="2350532"/>
          </a:xfrm>
        </p:grpSpPr>
        <p:cxnSp>
          <p:nvCxnSpPr>
            <p:cNvPr id="4" name="Straight Connector 3"/>
            <p:cNvCxnSpPr/>
            <p:nvPr/>
          </p:nvCxnSpPr>
          <p:spPr>
            <a:xfrm flipH="1">
              <a:off x="685800" y="5562600"/>
              <a:ext cx="716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524000" y="3733800"/>
              <a:ext cx="1752600" cy="18288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6400" y="5638800"/>
              <a:ext cx="3657600" cy="369332"/>
            </a:xfrm>
            <a:prstGeom prst="rect">
              <a:avLst/>
            </a:prstGeom>
            <a:noFill/>
          </p:spPr>
          <p:txBody>
            <a:bodyPr wrap="square" rtlCol="0">
              <a:spAutoFit/>
            </a:bodyPr>
            <a:lstStyle/>
            <a:p>
              <a:pPr algn="ctr"/>
              <a:r>
                <a:rPr lang="en-US" dirty="0" smtClean="0"/>
                <a:t>Ground Surface or Flat Roof</a:t>
              </a:r>
              <a:endParaRPr lang="en-US" dirty="0"/>
            </a:p>
          </p:txBody>
        </p:sp>
        <p:cxnSp>
          <p:nvCxnSpPr>
            <p:cNvPr id="8" name="Straight Connector 7"/>
            <p:cNvCxnSpPr/>
            <p:nvPr/>
          </p:nvCxnSpPr>
          <p:spPr>
            <a:xfrm flipH="1">
              <a:off x="5257800" y="3733800"/>
              <a:ext cx="1752600" cy="18288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00400" y="3657600"/>
              <a:ext cx="2209800" cy="1676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524000" y="4724400"/>
              <a:ext cx="2514600" cy="838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57800" y="4724400"/>
              <a:ext cx="2514600" cy="838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33800" y="4419600"/>
              <a:ext cx="1676400" cy="1295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a:off x="2781300" y="3352800"/>
            <a:ext cx="302012" cy="5278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15100" y="3363951"/>
            <a:ext cx="302012" cy="5278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Inter-Row Distance</a:t>
            </a:r>
            <a:br>
              <a:rPr lang="en-US" dirty="0" smtClean="0"/>
            </a:br>
            <a:r>
              <a:rPr lang="en-US" sz="2200" dirty="0" smtClean="0">
                <a:sym typeface="Symbol"/>
              </a:rPr>
              <a:t>(South Facing Array)</a:t>
            </a:r>
            <a:endParaRPr lang="en-US" dirty="0"/>
          </a:p>
        </p:txBody>
      </p:sp>
      <p:sp>
        <p:nvSpPr>
          <p:cNvPr id="3" name="Content Placeholder 2"/>
          <p:cNvSpPr>
            <a:spLocks noGrp="1"/>
          </p:cNvSpPr>
          <p:nvPr>
            <p:ph idx="1"/>
          </p:nvPr>
        </p:nvSpPr>
        <p:spPr>
          <a:xfrm>
            <a:off x="457200" y="1393902"/>
            <a:ext cx="8229600" cy="4732261"/>
          </a:xfrm>
        </p:spPr>
        <p:txBody>
          <a:bodyPr/>
          <a:lstStyle/>
          <a:p>
            <a:r>
              <a:rPr lang="en-US" dirty="0" smtClean="0"/>
              <a:t>d</a:t>
            </a:r>
            <a:r>
              <a:rPr lang="en-US" baseline="-25000" dirty="0" smtClean="0"/>
              <a:t>m</a:t>
            </a:r>
            <a:r>
              <a:rPr lang="en-US" dirty="0" smtClean="0"/>
              <a:t> = h </a:t>
            </a:r>
            <a:r>
              <a:rPr lang="en-US" dirty="0" err="1" smtClean="0"/>
              <a:t>cos</a:t>
            </a:r>
            <a:r>
              <a:rPr lang="en-US" dirty="0" smtClean="0">
                <a:sym typeface="Symbol"/>
              </a:rPr>
              <a:t> / </a:t>
            </a:r>
            <a:r>
              <a:rPr lang="en-US" dirty="0" smtClean="0"/>
              <a:t>tan</a:t>
            </a:r>
            <a:r>
              <a:rPr lang="en-US" dirty="0" smtClean="0">
                <a:sym typeface="Symbol"/>
              </a:rPr>
              <a:t> </a:t>
            </a:r>
          </a:p>
          <a:p>
            <a:pPr lvl="1"/>
            <a:r>
              <a:rPr lang="en-US" dirty="0" smtClean="0">
                <a:sym typeface="Symbol"/>
              </a:rPr>
              <a:t>d</a:t>
            </a:r>
            <a:r>
              <a:rPr lang="en-US" baseline="-25000" dirty="0" smtClean="0"/>
              <a:t>m</a:t>
            </a:r>
            <a:r>
              <a:rPr lang="en-US" dirty="0" smtClean="0">
                <a:sym typeface="Symbol"/>
              </a:rPr>
              <a:t> = minimum inter-row distance w/ no inter-row shading on winter solstice (Dec 21) between specified hours</a:t>
            </a:r>
          </a:p>
          <a:p>
            <a:pPr lvl="1"/>
            <a:r>
              <a:rPr lang="en-US" dirty="0" smtClean="0">
                <a:sym typeface="Symbol"/>
              </a:rPr>
              <a:t> = sun altitude angle (alpha)</a:t>
            </a:r>
          </a:p>
          <a:p>
            <a:pPr lvl="1"/>
            <a:r>
              <a:rPr lang="en-US" dirty="0" smtClean="0">
                <a:sym typeface="Symbol"/>
              </a:rPr>
              <a:t> = sun azimuth (psi)</a:t>
            </a:r>
          </a:p>
          <a:p>
            <a:pPr>
              <a:buNone/>
            </a:pPr>
            <a:endParaRPr lang="en-US" dirty="0" smtClean="0">
              <a:sym typeface="Symbol"/>
            </a:endParaRPr>
          </a:p>
        </p:txBody>
      </p:sp>
      <p:pic>
        <p:nvPicPr>
          <p:cNvPr id="22530" name="Picture 2" descr="http://solarwiki.ucdavis.edu/@api/deki/files/200/=sun_position.gif"/>
          <p:cNvPicPr>
            <a:picLocks noChangeAspect="1" noChangeArrowheads="1"/>
          </p:cNvPicPr>
          <p:nvPr/>
        </p:nvPicPr>
        <p:blipFill>
          <a:blip r:embed="rId3" cstate="print"/>
          <a:srcRect/>
          <a:stretch>
            <a:fillRect/>
          </a:stretch>
        </p:blipFill>
        <p:spPr bwMode="auto">
          <a:xfrm>
            <a:off x="4648200" y="4114800"/>
            <a:ext cx="4286250" cy="2609850"/>
          </a:xfrm>
          <a:prstGeom prst="rect">
            <a:avLst/>
          </a:prstGeom>
          <a:noFill/>
        </p:spPr>
      </p:pic>
      <p:sp>
        <p:nvSpPr>
          <p:cNvPr id="5" name="Rectangle 4"/>
          <p:cNvSpPr/>
          <p:nvPr/>
        </p:nvSpPr>
        <p:spPr>
          <a:xfrm>
            <a:off x="7398394" y="6550223"/>
            <a:ext cx="1745606" cy="307777"/>
          </a:xfrm>
          <a:prstGeom prst="rect">
            <a:avLst/>
          </a:prstGeom>
        </p:spPr>
        <p:txBody>
          <a:bodyPr wrap="none">
            <a:spAutoFit/>
          </a:bodyPr>
          <a:lstStyle/>
          <a:p>
            <a:r>
              <a:rPr lang="en-US" sz="1400" dirty="0" smtClean="0"/>
              <a:t>solarwiki.ucdavis.edu</a:t>
            </a:r>
            <a:endParaRPr lang="en-US" sz="1400" dirty="0"/>
          </a:p>
        </p:txBody>
      </p:sp>
      <p:grpSp>
        <p:nvGrpSpPr>
          <p:cNvPr id="24" name="Group 23"/>
          <p:cNvGrpSpPr/>
          <p:nvPr/>
        </p:nvGrpSpPr>
        <p:grpSpPr>
          <a:xfrm>
            <a:off x="4724400" y="613317"/>
            <a:ext cx="4419600" cy="1283732"/>
            <a:chOff x="4724400" y="990600"/>
            <a:chExt cx="4419600" cy="1283732"/>
          </a:xfrm>
        </p:grpSpPr>
        <p:grpSp>
          <p:nvGrpSpPr>
            <p:cNvPr id="23" name="Group 22"/>
            <p:cNvGrpSpPr/>
            <p:nvPr/>
          </p:nvGrpSpPr>
          <p:grpSpPr>
            <a:xfrm>
              <a:off x="4724400" y="990600"/>
              <a:ext cx="4419600" cy="1066800"/>
              <a:chOff x="4724400" y="1066800"/>
              <a:chExt cx="4419600" cy="1066800"/>
            </a:xfrm>
          </p:grpSpPr>
          <p:grpSp>
            <p:nvGrpSpPr>
              <p:cNvPr id="9" name="Group 8"/>
              <p:cNvGrpSpPr/>
              <p:nvPr/>
            </p:nvGrpSpPr>
            <p:grpSpPr>
              <a:xfrm>
                <a:off x="4724400" y="1066800"/>
                <a:ext cx="4419600" cy="838200"/>
                <a:chOff x="1295400" y="3657600"/>
                <a:chExt cx="4419600" cy="838200"/>
              </a:xfrm>
            </p:grpSpPr>
            <p:cxnSp>
              <p:nvCxnSpPr>
                <p:cNvPr id="6" name="Straight Connector 5"/>
                <p:cNvCxnSpPr/>
                <p:nvPr/>
              </p:nvCxnSpPr>
              <p:spPr>
                <a:xfrm flipH="1">
                  <a:off x="1295400" y="4495800"/>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524000" y="3657600"/>
                  <a:ext cx="2514600" cy="838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257800" y="4343400"/>
                  <a:ext cx="457200" cy="1524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7467600" y="1066800"/>
                <a:ext cx="0" cy="83820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67600" y="2133600"/>
                <a:ext cx="12192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848600" y="1905000"/>
              <a:ext cx="429926" cy="369332"/>
            </a:xfrm>
            <a:prstGeom prst="rect">
              <a:avLst/>
            </a:prstGeom>
            <a:solidFill>
              <a:schemeClr val="bg1"/>
            </a:solidFill>
          </p:spPr>
          <p:txBody>
            <a:bodyPr wrap="none" rtlCol="0">
              <a:spAutoFit/>
            </a:bodyPr>
            <a:lstStyle/>
            <a:p>
              <a:r>
                <a:rPr lang="en-US" dirty="0" smtClean="0"/>
                <a:t>d</a:t>
              </a:r>
              <a:r>
                <a:rPr lang="en-US" baseline="-25000" dirty="0" smtClean="0"/>
                <a:t>m</a:t>
              </a:r>
              <a:endParaRPr lang="en-US" baseline="-25000" dirty="0"/>
            </a:p>
          </p:txBody>
        </p:sp>
        <p:sp>
          <p:nvSpPr>
            <p:cNvPr id="22" name="TextBox 21"/>
            <p:cNvSpPr txBox="1"/>
            <p:nvPr/>
          </p:nvSpPr>
          <p:spPr>
            <a:xfrm>
              <a:off x="7315200" y="1219200"/>
              <a:ext cx="306494" cy="369332"/>
            </a:xfrm>
            <a:prstGeom prst="rect">
              <a:avLst/>
            </a:prstGeom>
            <a:solidFill>
              <a:schemeClr val="bg1"/>
            </a:solidFill>
          </p:spPr>
          <p:txBody>
            <a:bodyPr wrap="none" rtlCol="0">
              <a:spAutoFit/>
            </a:bodyPr>
            <a:lstStyle/>
            <a:p>
              <a:r>
                <a:rPr lang="en-US" dirty="0" smtClean="0"/>
                <a:t>h</a:t>
              </a:r>
              <a:endParaRPr lang="en-US" dirty="0"/>
            </a:p>
          </p:txBody>
        </p:sp>
      </p:grpSp>
      <p:sp>
        <p:nvSpPr>
          <p:cNvPr id="37" name="TextBox 36"/>
          <p:cNvSpPr txBox="1"/>
          <p:nvPr/>
        </p:nvSpPr>
        <p:spPr>
          <a:xfrm>
            <a:off x="457200" y="6096000"/>
            <a:ext cx="3761735" cy="646331"/>
          </a:xfrm>
          <a:prstGeom prst="rect">
            <a:avLst/>
          </a:prstGeom>
          <a:noFill/>
        </p:spPr>
        <p:txBody>
          <a:bodyPr wrap="none" rtlCol="0">
            <a:spAutoFit/>
          </a:bodyPr>
          <a:lstStyle/>
          <a:p>
            <a:r>
              <a:rPr lang="en-US" dirty="0" smtClean="0">
                <a:solidFill>
                  <a:srgbClr val="FF0000"/>
                </a:solidFill>
              </a:rPr>
              <a:t>h = L sin(A), where A = Array Tilt Angle</a:t>
            </a:r>
          </a:p>
          <a:p>
            <a:r>
              <a:rPr lang="en-US" dirty="0" smtClean="0">
                <a:solidFill>
                  <a:srgbClr val="FF0000"/>
                </a:solidFill>
              </a:rPr>
              <a:t>p </a:t>
            </a:r>
            <a:r>
              <a:rPr lang="en-US" dirty="0">
                <a:solidFill>
                  <a:srgbClr val="FF0000"/>
                </a:solidFill>
              </a:rPr>
              <a:t>= L </a:t>
            </a:r>
            <a:r>
              <a:rPr lang="en-US" dirty="0" err="1" smtClean="0">
                <a:solidFill>
                  <a:srgbClr val="FF0000"/>
                </a:solidFill>
              </a:rPr>
              <a:t>cos</a:t>
            </a:r>
            <a:r>
              <a:rPr lang="en-US" dirty="0" smtClean="0">
                <a:solidFill>
                  <a:srgbClr val="FF0000"/>
                </a:solidFill>
              </a:rPr>
              <a:t>(A)</a:t>
            </a:r>
            <a:endParaRPr lang="en-US" dirty="0">
              <a:solidFill>
                <a:srgbClr val="FF0000"/>
              </a:solidFill>
            </a:endParaRPr>
          </a:p>
        </p:txBody>
      </p:sp>
      <p:grpSp>
        <p:nvGrpSpPr>
          <p:cNvPr id="13" name="Group 12"/>
          <p:cNvGrpSpPr/>
          <p:nvPr/>
        </p:nvGrpSpPr>
        <p:grpSpPr>
          <a:xfrm>
            <a:off x="820544" y="4542263"/>
            <a:ext cx="2952750" cy="1695450"/>
            <a:chOff x="820544" y="4542263"/>
            <a:chExt cx="2952750" cy="1695450"/>
          </a:xfrm>
        </p:grpSpPr>
        <p:grpSp>
          <p:nvGrpSpPr>
            <p:cNvPr id="25" name="Group 24"/>
            <p:cNvGrpSpPr/>
            <p:nvPr/>
          </p:nvGrpSpPr>
          <p:grpSpPr>
            <a:xfrm>
              <a:off x="820544" y="4542263"/>
              <a:ext cx="2952750" cy="1695450"/>
              <a:chOff x="5086350" y="3676650"/>
              <a:chExt cx="2952750" cy="1695450"/>
            </a:xfrm>
          </p:grpSpPr>
          <p:grpSp>
            <p:nvGrpSpPr>
              <p:cNvPr id="26" name="Group 7"/>
              <p:cNvGrpSpPr/>
              <p:nvPr/>
            </p:nvGrpSpPr>
            <p:grpSpPr>
              <a:xfrm>
                <a:off x="5086350" y="3676650"/>
                <a:ext cx="2952750" cy="1030843"/>
                <a:chOff x="4724400" y="797957"/>
                <a:chExt cx="2952750" cy="1030843"/>
              </a:xfrm>
            </p:grpSpPr>
            <p:grpSp>
              <p:nvGrpSpPr>
                <p:cNvPr id="29" name="Group 22"/>
                <p:cNvGrpSpPr/>
                <p:nvPr/>
              </p:nvGrpSpPr>
              <p:grpSpPr>
                <a:xfrm>
                  <a:off x="4724400" y="797957"/>
                  <a:ext cx="2952750" cy="1030843"/>
                  <a:chOff x="4724400" y="874157"/>
                  <a:chExt cx="2952750" cy="1030843"/>
                </a:xfrm>
              </p:grpSpPr>
              <p:grpSp>
                <p:nvGrpSpPr>
                  <p:cNvPr id="32" name="Group 31"/>
                  <p:cNvGrpSpPr/>
                  <p:nvPr/>
                </p:nvGrpSpPr>
                <p:grpSpPr>
                  <a:xfrm>
                    <a:off x="4724400" y="1066800"/>
                    <a:ext cx="2952750" cy="838200"/>
                    <a:chOff x="1295400" y="3657600"/>
                    <a:chExt cx="2952750" cy="838200"/>
                  </a:xfrm>
                </p:grpSpPr>
                <p:cxnSp>
                  <p:nvCxnSpPr>
                    <p:cNvPr id="35" name="Straight Connector 5"/>
                    <p:cNvCxnSpPr/>
                    <p:nvPr/>
                  </p:nvCxnSpPr>
                  <p:spPr>
                    <a:xfrm flipH="1">
                      <a:off x="1295400" y="4484132"/>
                      <a:ext cx="2952750" cy="116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524000" y="3657600"/>
                      <a:ext cx="2514600" cy="838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7467600" y="1066800"/>
                    <a:ext cx="0" cy="83820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867275" y="874157"/>
                    <a:ext cx="2495550" cy="821293"/>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953125" y="1000125"/>
                  <a:ext cx="282450" cy="369332"/>
                </a:xfrm>
                <a:prstGeom prst="rect">
                  <a:avLst/>
                </a:prstGeom>
                <a:solidFill>
                  <a:schemeClr val="bg1"/>
                </a:solidFill>
              </p:spPr>
              <p:txBody>
                <a:bodyPr wrap="none" rtlCol="0">
                  <a:spAutoFit/>
                </a:bodyPr>
                <a:lstStyle/>
                <a:p>
                  <a:r>
                    <a:rPr lang="en-US" dirty="0" smtClean="0"/>
                    <a:t>L</a:t>
                  </a:r>
                  <a:endParaRPr lang="en-US" baseline="-25000" dirty="0"/>
                </a:p>
              </p:txBody>
            </p:sp>
            <p:sp>
              <p:nvSpPr>
                <p:cNvPr id="31" name="TextBox 30"/>
                <p:cNvSpPr txBox="1"/>
                <p:nvPr/>
              </p:nvSpPr>
              <p:spPr>
                <a:xfrm>
                  <a:off x="7315200" y="1219200"/>
                  <a:ext cx="306494" cy="369332"/>
                </a:xfrm>
                <a:prstGeom prst="rect">
                  <a:avLst/>
                </a:prstGeom>
                <a:solidFill>
                  <a:schemeClr val="bg1"/>
                </a:solidFill>
              </p:spPr>
              <p:txBody>
                <a:bodyPr wrap="none" rtlCol="0">
                  <a:spAutoFit/>
                </a:bodyPr>
                <a:lstStyle/>
                <a:p>
                  <a:r>
                    <a:rPr lang="en-US" dirty="0" smtClean="0"/>
                    <a:t>h</a:t>
                  </a:r>
                  <a:endParaRPr lang="en-US" dirty="0"/>
                </a:p>
              </p:txBody>
            </p:sp>
          </p:grpSp>
          <p:sp>
            <p:nvSpPr>
              <p:cNvPr id="27" name="Arc 26"/>
              <p:cNvSpPr/>
              <p:nvPr/>
            </p:nvSpPr>
            <p:spPr>
              <a:xfrm>
                <a:off x="5591175" y="4000500"/>
                <a:ext cx="1600200" cy="1371600"/>
              </a:xfrm>
              <a:prstGeom prst="arc">
                <a:avLst>
                  <a:gd name="adj1" fmla="val 19138950"/>
                  <a:gd name="adj2" fmla="val 35662"/>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981825" y="4305300"/>
                <a:ext cx="274434" cy="276999"/>
              </a:xfrm>
              <a:prstGeom prst="rect">
                <a:avLst/>
              </a:prstGeom>
              <a:solidFill>
                <a:schemeClr val="bg1"/>
              </a:solidFill>
            </p:spPr>
            <p:txBody>
              <a:bodyPr wrap="none" rtlCol="0">
                <a:spAutoFit/>
              </a:bodyPr>
              <a:lstStyle/>
              <a:p>
                <a:r>
                  <a:rPr lang="en-US" sz="1200" dirty="0" smtClean="0"/>
                  <a:t>A</a:t>
                </a:r>
                <a:endParaRPr lang="en-US" sz="1200" dirty="0"/>
              </a:p>
            </p:txBody>
          </p:sp>
        </p:grpSp>
        <p:cxnSp>
          <p:nvCxnSpPr>
            <p:cNvPr id="39" name="Straight Arrow Connector 38"/>
            <p:cNvCxnSpPr/>
            <p:nvPr/>
          </p:nvCxnSpPr>
          <p:spPr>
            <a:xfrm flipH="1">
              <a:off x="1066800" y="5867400"/>
              <a:ext cx="25146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09800" y="5638800"/>
              <a:ext cx="306494" cy="369332"/>
            </a:xfrm>
            <a:prstGeom prst="rect">
              <a:avLst/>
            </a:prstGeom>
            <a:solidFill>
              <a:schemeClr val="bg1"/>
            </a:solidFill>
          </p:spPr>
          <p:txBody>
            <a:bodyPr wrap="none" rtlCol="0">
              <a:spAutoFit/>
            </a:bodyPr>
            <a:lstStyle/>
            <a:p>
              <a:r>
                <a:rPr lang="en-US" dirty="0" smtClean="0"/>
                <a:t>p</a:t>
              </a:r>
              <a:endParaRPr lang="en-US" baseline="-25000"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Path Chart </a:t>
            </a:r>
            <a:r>
              <a:rPr lang="en-US" dirty="0" smtClean="0">
                <a:sym typeface="Symbol"/>
              </a:rPr>
              <a:t>  &amp;  </a:t>
            </a:r>
            <a:endParaRPr lang="en-US" dirty="0"/>
          </a:p>
        </p:txBody>
      </p:sp>
      <p:sp>
        <p:nvSpPr>
          <p:cNvPr id="3" name="Content Placeholder 2"/>
          <p:cNvSpPr>
            <a:spLocks noGrp="1"/>
          </p:cNvSpPr>
          <p:nvPr>
            <p:ph idx="1"/>
          </p:nvPr>
        </p:nvSpPr>
        <p:spPr/>
        <p:txBody>
          <a:bodyPr/>
          <a:lstStyle/>
          <a:p>
            <a:r>
              <a:rPr lang="en-US" dirty="0" smtClean="0"/>
              <a:t>Pick desired shade free period on Dec 21</a:t>
            </a:r>
          </a:p>
          <a:p>
            <a:pPr lvl="1"/>
            <a:r>
              <a:rPr lang="en-US" dirty="0" smtClean="0"/>
              <a:t>10 AM to 2 PM</a:t>
            </a:r>
          </a:p>
          <a:p>
            <a:pPr lvl="1"/>
            <a:r>
              <a:rPr lang="en-US" dirty="0" smtClean="0"/>
              <a:t>9 PM to 3 PM</a:t>
            </a:r>
          </a:p>
          <a:p>
            <a:r>
              <a:rPr lang="en-US" dirty="0" smtClean="0"/>
              <a:t>Use Univ. of Oregon online program to obtain Sun Path Chart</a:t>
            </a:r>
          </a:p>
          <a:p>
            <a:pPr lvl="1"/>
            <a:r>
              <a:rPr lang="en-US" dirty="0" smtClean="0"/>
              <a:t>solardat.uoregon.edu/SunChartProgram.php</a:t>
            </a:r>
          </a:p>
          <a:p>
            <a:pPr lvl="2"/>
            <a:r>
              <a:rPr lang="en-US" dirty="0" smtClean="0"/>
              <a:t>Enter zip code (step 1), specify time zone (step 2), select file format (step 6), enter Verification code (step 7) and </a:t>
            </a:r>
            <a:r>
              <a:rPr lang="en-US" smtClean="0"/>
              <a:t>click “Create </a:t>
            </a:r>
            <a:r>
              <a:rPr lang="en-US" smtClean="0"/>
              <a:t>Chart” Button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Users\caleb\Desktop\Picture1.jpg"/>
          <p:cNvPicPr>
            <a:picLocks noChangeAspect="1" noChangeArrowheads="1"/>
          </p:cNvPicPr>
          <p:nvPr/>
        </p:nvPicPr>
        <p:blipFill>
          <a:blip r:embed="rId2" cstate="print"/>
          <a:srcRect/>
          <a:stretch>
            <a:fillRect/>
          </a:stretch>
        </p:blipFill>
        <p:spPr bwMode="auto">
          <a:xfrm>
            <a:off x="-6350" y="66675"/>
            <a:ext cx="9156700" cy="6724650"/>
          </a:xfrm>
          <a:prstGeom prst="rect">
            <a:avLst/>
          </a:prstGeom>
          <a:noFill/>
        </p:spPr>
      </p:pic>
      <p:sp>
        <p:nvSpPr>
          <p:cNvPr id="4" name="Title 3"/>
          <p:cNvSpPr>
            <a:spLocks noGrp="1"/>
          </p:cNvSpPr>
          <p:nvPr>
            <p:ph type="title"/>
          </p:nvPr>
        </p:nvSpPr>
        <p:spPr>
          <a:xfrm>
            <a:off x="457200" y="0"/>
            <a:ext cx="8229600" cy="1143000"/>
          </a:xfrm>
        </p:spPr>
        <p:txBody>
          <a:bodyPr>
            <a:normAutofit/>
          </a:bodyPr>
          <a:lstStyle/>
          <a:p>
            <a:pPr algn="r"/>
            <a:r>
              <a:rPr lang="en-US" dirty="0" smtClean="0"/>
              <a:t>Sun Chart – Pitman NJ</a:t>
            </a:r>
            <a:endParaRPr lang="en-US" dirty="0"/>
          </a:p>
        </p:txBody>
      </p:sp>
      <p:cxnSp>
        <p:nvCxnSpPr>
          <p:cNvPr id="8" name="Straight Connector 7"/>
          <p:cNvCxnSpPr/>
          <p:nvPr/>
        </p:nvCxnSpPr>
        <p:spPr>
          <a:xfrm flipV="1">
            <a:off x="703053" y="5279366"/>
            <a:ext cx="5059392" cy="4313"/>
          </a:xfrm>
          <a:prstGeom prst="line">
            <a:avLst/>
          </a:prstGeom>
          <a:ln w="1905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53133" y="5257800"/>
            <a:ext cx="0" cy="990600"/>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65322" y="5263551"/>
            <a:ext cx="0" cy="990600"/>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5115465"/>
            <a:ext cx="802257" cy="338554"/>
          </a:xfrm>
          <a:prstGeom prst="rect">
            <a:avLst/>
          </a:prstGeom>
          <a:noFill/>
        </p:spPr>
        <p:txBody>
          <a:bodyPr wrap="square" rtlCol="0">
            <a:spAutoFit/>
          </a:bodyPr>
          <a:lstStyle/>
          <a:p>
            <a:r>
              <a:rPr lang="en-US" sz="1600" dirty="0" smtClean="0">
                <a:solidFill>
                  <a:srgbClr val="00B050"/>
                </a:solidFill>
                <a:sym typeface="Symbol"/>
              </a:rPr>
              <a:t> = 14 </a:t>
            </a:r>
            <a:endParaRPr lang="en-US" sz="1600" dirty="0">
              <a:solidFill>
                <a:srgbClr val="00B050"/>
              </a:solidFill>
            </a:endParaRPr>
          </a:p>
        </p:txBody>
      </p:sp>
      <p:sp>
        <p:nvSpPr>
          <p:cNvPr id="17" name="TextBox 16"/>
          <p:cNvSpPr txBox="1"/>
          <p:nvPr/>
        </p:nvSpPr>
        <p:spPr>
          <a:xfrm>
            <a:off x="1946694" y="6519446"/>
            <a:ext cx="2089033" cy="338554"/>
          </a:xfrm>
          <a:prstGeom prst="rect">
            <a:avLst/>
          </a:prstGeom>
          <a:noFill/>
        </p:spPr>
        <p:txBody>
          <a:bodyPr wrap="square" rtlCol="0">
            <a:spAutoFit/>
          </a:bodyPr>
          <a:lstStyle/>
          <a:p>
            <a:pPr algn="r"/>
            <a:r>
              <a:rPr lang="en-US" sz="1600" dirty="0" smtClean="0">
                <a:solidFill>
                  <a:srgbClr val="00B050"/>
                </a:solidFill>
                <a:sym typeface="Symbol"/>
              </a:rPr>
              <a:t> = 180 – 138 = 42 </a:t>
            </a:r>
            <a:endParaRPr lang="en-US" sz="1600" dirty="0">
              <a:solidFill>
                <a:srgbClr val="00B050"/>
              </a:solidFill>
            </a:endParaRPr>
          </a:p>
        </p:txBody>
      </p:sp>
      <p:sp>
        <p:nvSpPr>
          <p:cNvPr id="18" name="TextBox 17"/>
          <p:cNvSpPr txBox="1"/>
          <p:nvPr/>
        </p:nvSpPr>
        <p:spPr>
          <a:xfrm>
            <a:off x="5618672" y="6519446"/>
            <a:ext cx="2089033" cy="338554"/>
          </a:xfrm>
          <a:prstGeom prst="rect">
            <a:avLst/>
          </a:prstGeom>
          <a:noFill/>
        </p:spPr>
        <p:txBody>
          <a:bodyPr wrap="square" rtlCol="0">
            <a:spAutoFit/>
          </a:bodyPr>
          <a:lstStyle/>
          <a:p>
            <a:r>
              <a:rPr lang="en-US" sz="1600" dirty="0" smtClean="0">
                <a:solidFill>
                  <a:srgbClr val="00B050"/>
                </a:solidFill>
                <a:sym typeface="Symbol"/>
              </a:rPr>
              <a:t> = 220 – 180 = 42 </a:t>
            </a:r>
            <a:endParaRPr lang="en-US" sz="1600" dirty="0">
              <a:solidFill>
                <a:srgbClr val="00B050"/>
              </a:solidFill>
            </a:endParaRPr>
          </a:p>
        </p:txBody>
      </p:sp>
      <p:sp>
        <p:nvSpPr>
          <p:cNvPr id="20" name="TextBox 19"/>
          <p:cNvSpPr txBox="1"/>
          <p:nvPr/>
        </p:nvSpPr>
        <p:spPr>
          <a:xfrm>
            <a:off x="-1" y="6519446"/>
            <a:ext cx="2257425" cy="338554"/>
          </a:xfrm>
          <a:prstGeom prst="rect">
            <a:avLst/>
          </a:prstGeom>
          <a:noFill/>
        </p:spPr>
        <p:txBody>
          <a:bodyPr wrap="square" rtlCol="0">
            <a:spAutoFit/>
          </a:bodyPr>
          <a:lstStyle/>
          <a:p>
            <a:r>
              <a:rPr lang="en-US" sz="1600" dirty="0" smtClean="0">
                <a:solidFill>
                  <a:srgbClr val="00B050"/>
                </a:solidFill>
                <a:sym typeface="Symbol"/>
              </a:rPr>
              <a:t>Example 4 on next slide</a:t>
            </a:r>
            <a:endParaRPr lang="en-US" sz="1600" dirty="0">
              <a:solidFill>
                <a:srgbClr val="00B050"/>
              </a:solidFill>
            </a:endParaRPr>
          </a:p>
        </p:txBody>
      </p:sp>
      <p:sp>
        <p:nvSpPr>
          <p:cNvPr id="21" name="TextBox 20"/>
          <p:cNvSpPr txBox="1"/>
          <p:nvPr/>
        </p:nvSpPr>
        <p:spPr>
          <a:xfrm>
            <a:off x="2173857" y="2708694"/>
            <a:ext cx="412292" cy="369332"/>
          </a:xfrm>
          <a:prstGeom prst="rect">
            <a:avLst/>
          </a:prstGeom>
          <a:noFill/>
        </p:spPr>
        <p:txBody>
          <a:bodyPr wrap="none" rtlCol="0">
            <a:spAutoFit/>
          </a:bodyPr>
          <a:lstStyle/>
          <a:p>
            <a:r>
              <a:rPr lang="en-US" dirty="0" smtClean="0">
                <a:solidFill>
                  <a:srgbClr val="00B050"/>
                </a:solidFill>
                <a:sym typeface="Symbol"/>
              </a:rPr>
              <a:t></a:t>
            </a:r>
            <a:endParaRPr lang="en-US" dirty="0">
              <a:solidFill>
                <a:srgbClr val="00B050"/>
              </a:solidFill>
            </a:endParaRPr>
          </a:p>
        </p:txBody>
      </p:sp>
      <p:sp>
        <p:nvSpPr>
          <p:cNvPr id="22" name="TextBox 21"/>
          <p:cNvSpPr txBox="1"/>
          <p:nvPr/>
        </p:nvSpPr>
        <p:spPr>
          <a:xfrm>
            <a:off x="7021902" y="2700070"/>
            <a:ext cx="412292" cy="369332"/>
          </a:xfrm>
          <a:prstGeom prst="rect">
            <a:avLst/>
          </a:prstGeom>
          <a:noFill/>
        </p:spPr>
        <p:txBody>
          <a:bodyPr wrap="none" rtlCol="0">
            <a:spAutoFit/>
          </a:bodyPr>
          <a:lstStyle/>
          <a:p>
            <a:r>
              <a:rPr lang="en-US" dirty="0" smtClean="0">
                <a:solidFill>
                  <a:srgbClr val="00B050"/>
                </a:solidFill>
                <a:sym typeface="Symbol"/>
              </a:rPr>
              <a:t></a:t>
            </a:r>
            <a:endParaRPr lang="en-US" dirty="0">
              <a:solidFill>
                <a:srgbClr val="00B05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4: Pitman NJ</a:t>
            </a:r>
            <a:endParaRPr lang="en-US" dirty="0"/>
          </a:p>
        </p:txBody>
      </p:sp>
      <p:sp>
        <p:nvSpPr>
          <p:cNvPr id="3" name="Content Placeholder 2"/>
          <p:cNvSpPr>
            <a:spLocks noGrp="1"/>
          </p:cNvSpPr>
          <p:nvPr>
            <p:ph idx="1"/>
          </p:nvPr>
        </p:nvSpPr>
        <p:spPr>
          <a:xfrm>
            <a:off x="457200" y="1121434"/>
            <a:ext cx="8229600" cy="5004729"/>
          </a:xfrm>
        </p:spPr>
        <p:txBody>
          <a:bodyPr/>
          <a:lstStyle/>
          <a:p>
            <a:r>
              <a:rPr lang="en-US" dirty="0" smtClean="0"/>
              <a:t>Let </a:t>
            </a:r>
          </a:p>
          <a:p>
            <a:pPr lvl="1"/>
            <a:r>
              <a:rPr lang="en-US" dirty="0" smtClean="0"/>
              <a:t>Location = Pitman, NJ</a:t>
            </a:r>
          </a:p>
          <a:p>
            <a:pPr lvl="1"/>
            <a:r>
              <a:rPr lang="en-US" dirty="0" smtClean="0"/>
              <a:t>h = 0.7 m</a:t>
            </a:r>
          </a:p>
          <a:p>
            <a:pPr lvl="1"/>
            <a:r>
              <a:rPr lang="en-US" dirty="0" smtClean="0"/>
              <a:t>No shade desired on Dec. 21 from 9 AM to 3 PM</a:t>
            </a:r>
          </a:p>
          <a:p>
            <a:r>
              <a:rPr lang="en-US" dirty="0" smtClean="0"/>
              <a:t>From Sun Path Chart</a:t>
            </a:r>
          </a:p>
          <a:p>
            <a:pPr lvl="1"/>
            <a:r>
              <a:rPr lang="en-US" dirty="0" smtClean="0">
                <a:sym typeface="Symbol"/>
              </a:rPr>
              <a:t> = </a:t>
            </a:r>
            <a:r>
              <a:rPr lang="en-US" dirty="0" smtClean="0">
                <a:solidFill>
                  <a:srgbClr val="FF0000"/>
                </a:solidFill>
                <a:sym typeface="Symbol"/>
              </a:rPr>
              <a:t> </a:t>
            </a:r>
          </a:p>
          <a:p>
            <a:pPr lvl="1"/>
            <a:r>
              <a:rPr lang="en-US" dirty="0" smtClean="0">
                <a:sym typeface="Symbol"/>
              </a:rPr>
              <a:t> = </a:t>
            </a:r>
            <a:r>
              <a:rPr lang="en-US" dirty="0" smtClean="0">
                <a:solidFill>
                  <a:srgbClr val="FF0000"/>
                </a:solidFill>
                <a:sym typeface="Symbol"/>
              </a:rPr>
              <a:t> </a:t>
            </a:r>
          </a:p>
          <a:p>
            <a:r>
              <a:rPr lang="en-US" dirty="0" smtClean="0"/>
              <a:t>d</a:t>
            </a:r>
            <a:r>
              <a:rPr lang="en-US" baseline="-25000" dirty="0" smtClean="0"/>
              <a:t>m</a:t>
            </a:r>
            <a:r>
              <a:rPr lang="en-US" dirty="0" smtClean="0"/>
              <a:t> = h </a:t>
            </a:r>
            <a:r>
              <a:rPr lang="en-US" dirty="0" err="1" smtClean="0"/>
              <a:t>cos</a:t>
            </a:r>
            <a:r>
              <a:rPr lang="en-US" dirty="0" smtClean="0">
                <a:sym typeface="Symbol"/>
              </a:rPr>
              <a:t> / </a:t>
            </a:r>
            <a:r>
              <a:rPr lang="en-US" dirty="0" smtClean="0"/>
              <a:t>tan</a:t>
            </a:r>
            <a:r>
              <a:rPr lang="en-US" dirty="0" smtClean="0">
                <a:sym typeface="Symbol"/>
              </a:rPr>
              <a:t> = </a:t>
            </a:r>
            <a:r>
              <a:rPr lang="en-US" dirty="0" smtClean="0"/>
              <a:t>0.7·cos</a:t>
            </a:r>
            <a:r>
              <a:rPr lang="en-US" dirty="0" smtClean="0">
                <a:sym typeface="Symbol"/>
              </a:rPr>
              <a:t>42 / </a:t>
            </a:r>
            <a:r>
              <a:rPr lang="en-US" dirty="0" smtClean="0"/>
              <a:t>tan</a:t>
            </a:r>
            <a:r>
              <a:rPr lang="en-US" dirty="0" smtClean="0">
                <a:sym typeface="Symbol"/>
              </a:rPr>
              <a:t>14</a:t>
            </a:r>
          </a:p>
          <a:p>
            <a:pPr lvl="1"/>
            <a:r>
              <a:rPr lang="en-US" dirty="0" smtClean="0">
                <a:sym typeface="Symbol"/>
              </a:rPr>
              <a:t>= </a:t>
            </a:r>
            <a:r>
              <a:rPr lang="en-US" dirty="0" smtClean="0">
                <a:solidFill>
                  <a:srgbClr val="FF0000"/>
                </a:solidFill>
              </a:rPr>
              <a:t> </a:t>
            </a:r>
            <a:endParaRPr lang="en-US" dirty="0" smtClean="0">
              <a:solidFill>
                <a:srgbClr val="FF0000"/>
              </a:solidFill>
              <a:sym typeface="Symbol"/>
            </a:endParaRPr>
          </a:p>
          <a:p>
            <a:endParaRPr lang="en-US" dirty="0" smtClean="0">
              <a:sym typeface="Symbol"/>
            </a:endParaRPr>
          </a:p>
          <a:p>
            <a:pPr lvl="1"/>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err="1" smtClean="0"/>
              <a:t>PVWatts</a:t>
            </a:r>
            <a:r>
              <a:rPr lang="en-US" sz="3600" b="1" dirty="0" smtClean="0"/>
              <a:t>™ Grid Data Calculator (Version 2)</a:t>
            </a:r>
            <a:r>
              <a:rPr lang="en-US" sz="3200" b="1" dirty="0" smtClean="0"/>
              <a:t/>
            </a:r>
            <a:br>
              <a:rPr lang="en-US" sz="3200" b="1" dirty="0" smtClean="0"/>
            </a:br>
            <a:r>
              <a:rPr lang="en-US" sz="3200" b="1" dirty="0" smtClean="0"/>
              <a:t>(www.nrel.gov/rredc/pvwatts/grid.html)</a:t>
            </a:r>
            <a:endParaRPr lang="en-US" sz="3200" dirty="0"/>
          </a:p>
        </p:txBody>
      </p:sp>
      <p:pic>
        <p:nvPicPr>
          <p:cNvPr id="52227" name="Picture 3" descr="C:\Users\caleb\Desktop\Picture5.jpg"/>
          <p:cNvPicPr>
            <a:picLocks noChangeAspect="1" noChangeArrowheads="1"/>
          </p:cNvPicPr>
          <p:nvPr/>
        </p:nvPicPr>
        <p:blipFill>
          <a:blip r:embed="rId2" cstate="print"/>
          <a:srcRect/>
          <a:stretch>
            <a:fillRect/>
          </a:stretch>
        </p:blipFill>
        <p:spPr bwMode="auto">
          <a:xfrm>
            <a:off x="838200" y="1143000"/>
            <a:ext cx="7634287" cy="5526088"/>
          </a:xfrm>
          <a:prstGeom prst="rect">
            <a:avLst/>
          </a:prstGeom>
          <a:noFill/>
        </p:spPr>
      </p:pic>
      <p:sp>
        <p:nvSpPr>
          <p:cNvPr id="3" name="TextBox 2"/>
          <p:cNvSpPr txBox="1"/>
          <p:nvPr/>
        </p:nvSpPr>
        <p:spPr>
          <a:xfrm>
            <a:off x="7010400" y="5486400"/>
            <a:ext cx="1905522" cy="461665"/>
          </a:xfrm>
          <a:prstGeom prst="rect">
            <a:avLst/>
          </a:prstGeom>
          <a:noFill/>
        </p:spPr>
        <p:txBody>
          <a:bodyPr wrap="none" rtlCol="0">
            <a:spAutoFit/>
          </a:bodyPr>
          <a:lstStyle/>
          <a:p>
            <a:r>
              <a:rPr lang="en-US" sz="2400" dirty="0" smtClean="0">
                <a:solidFill>
                  <a:srgbClr val="FF0000"/>
                </a:solidFill>
              </a:rPr>
              <a:t>Enter </a:t>
            </a:r>
            <a:r>
              <a:rPr lang="en-US" sz="2400" dirty="0" err="1" smtClean="0">
                <a:solidFill>
                  <a:srgbClr val="FF0000"/>
                </a:solidFill>
              </a:rPr>
              <a:t>Zipcode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“Send to </a:t>
            </a:r>
            <a:r>
              <a:rPr lang="en-US" dirty="0" err="1" smtClean="0"/>
              <a:t>PVWatts</a:t>
            </a:r>
            <a:r>
              <a:rPr lang="en-US" dirty="0" smtClean="0"/>
              <a:t>”</a:t>
            </a:r>
            <a:endParaRPr lang="en-US" dirty="0"/>
          </a:p>
        </p:txBody>
      </p:sp>
      <p:pic>
        <p:nvPicPr>
          <p:cNvPr id="53251" name="Picture 3" descr="C:\Users\caleb\Desktop\Picture4.jpg"/>
          <p:cNvPicPr>
            <a:picLocks noChangeAspect="1" noChangeArrowheads="1"/>
          </p:cNvPicPr>
          <p:nvPr/>
        </p:nvPicPr>
        <p:blipFill>
          <a:blip r:embed="rId2" cstate="print"/>
          <a:srcRect/>
          <a:stretch>
            <a:fillRect/>
          </a:stretch>
        </p:blipFill>
        <p:spPr bwMode="auto">
          <a:xfrm>
            <a:off x="762000" y="914400"/>
            <a:ext cx="7793038" cy="57102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66800" y="1752600"/>
            <a:ext cx="1600200" cy="3124200"/>
            <a:chOff x="990600" y="609600"/>
            <a:chExt cx="1600200" cy="3124200"/>
          </a:xfrm>
        </p:grpSpPr>
        <p:sp>
          <p:nvSpPr>
            <p:cNvPr id="36" name="Rectangle 35"/>
            <p:cNvSpPr/>
            <p:nvPr/>
          </p:nvSpPr>
          <p:spPr>
            <a:xfrm>
              <a:off x="990600" y="609600"/>
              <a:ext cx="1600200" cy="31242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66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7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28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28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6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8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09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09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9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66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47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828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6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47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28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447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6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47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828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209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09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09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09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819400" y="1752600"/>
            <a:ext cx="1600200" cy="3124200"/>
            <a:chOff x="990600" y="609600"/>
            <a:chExt cx="1600200" cy="3124200"/>
          </a:xfrm>
        </p:grpSpPr>
        <p:sp>
          <p:nvSpPr>
            <p:cNvPr id="39" name="Rectangle 38"/>
            <p:cNvSpPr/>
            <p:nvPr/>
          </p:nvSpPr>
          <p:spPr>
            <a:xfrm>
              <a:off x="990600" y="609600"/>
              <a:ext cx="1600200" cy="31242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066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447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28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66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47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828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66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47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828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66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447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828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209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209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209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9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066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447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828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066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447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828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066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447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828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66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447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828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209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209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209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209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572000" y="1752600"/>
            <a:ext cx="1600200" cy="3124200"/>
            <a:chOff x="990600" y="609600"/>
            <a:chExt cx="1600200" cy="3124200"/>
          </a:xfrm>
        </p:grpSpPr>
        <p:sp>
          <p:nvSpPr>
            <p:cNvPr id="73" name="Rectangle 72"/>
            <p:cNvSpPr/>
            <p:nvPr/>
          </p:nvSpPr>
          <p:spPr>
            <a:xfrm>
              <a:off x="990600" y="609600"/>
              <a:ext cx="1600200" cy="31242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066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447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828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066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447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828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066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447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828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066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447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828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09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209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09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09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066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447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828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066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447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828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066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447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828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066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447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828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209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209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2209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209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324600" y="1752600"/>
            <a:ext cx="1600200" cy="3124200"/>
            <a:chOff x="990600" y="609600"/>
            <a:chExt cx="1600200" cy="3124200"/>
          </a:xfrm>
        </p:grpSpPr>
        <p:sp>
          <p:nvSpPr>
            <p:cNvPr id="107" name="Rectangle 106"/>
            <p:cNvSpPr/>
            <p:nvPr/>
          </p:nvSpPr>
          <p:spPr>
            <a:xfrm>
              <a:off x="990600" y="609600"/>
              <a:ext cx="1600200" cy="312420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066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447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828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066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447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828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066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47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828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066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447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828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209800" y="685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09800" y="1066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209800" y="1447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209800" y="1828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066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447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828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066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447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828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066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447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828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066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447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828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209800" y="2209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2098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209800" y="2971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209800" y="3352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Line Callout 1 140"/>
          <p:cNvSpPr/>
          <p:nvPr/>
        </p:nvSpPr>
        <p:spPr>
          <a:xfrm>
            <a:off x="1828800" y="5638800"/>
            <a:ext cx="914400" cy="612648"/>
          </a:xfrm>
          <a:prstGeom prst="borderCallout1">
            <a:avLst>
              <a:gd name="adj1" fmla="val -2076"/>
              <a:gd name="adj2" fmla="val 49807"/>
              <a:gd name="adj3" fmla="val -166726"/>
              <a:gd name="adj4" fmla="val 1376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Cell</a:t>
            </a:r>
            <a:endParaRPr lang="en-US" dirty="0">
              <a:solidFill>
                <a:schemeClr val="tx1"/>
              </a:solidFill>
            </a:endParaRPr>
          </a:p>
        </p:txBody>
      </p:sp>
      <p:sp>
        <p:nvSpPr>
          <p:cNvPr id="142" name="Line Callout 1 141"/>
          <p:cNvSpPr/>
          <p:nvPr/>
        </p:nvSpPr>
        <p:spPr>
          <a:xfrm>
            <a:off x="3657600" y="5867400"/>
            <a:ext cx="914400" cy="612648"/>
          </a:xfrm>
          <a:prstGeom prst="borderCallout1">
            <a:avLst>
              <a:gd name="adj1" fmla="val -2076"/>
              <a:gd name="adj2" fmla="val 49807"/>
              <a:gd name="adj3" fmla="val -163446"/>
              <a:gd name="adj4" fmla="val -162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Module</a:t>
            </a:r>
            <a:endParaRPr lang="en-US" dirty="0">
              <a:solidFill>
                <a:schemeClr val="tx1"/>
              </a:solidFill>
            </a:endParaRPr>
          </a:p>
        </p:txBody>
      </p:sp>
      <p:sp>
        <p:nvSpPr>
          <p:cNvPr id="143" name="Title 142"/>
          <p:cNvSpPr>
            <a:spLocks noGrp="1"/>
          </p:cNvSpPr>
          <p:nvPr>
            <p:ph type="title"/>
          </p:nvPr>
        </p:nvSpPr>
        <p:spPr/>
        <p:txBody>
          <a:bodyPr/>
          <a:lstStyle/>
          <a:p>
            <a:r>
              <a:rPr lang="en-US" dirty="0" smtClean="0"/>
              <a:t>PV Array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C:\Users\caleb\Desktop\Picture3.jpg"/>
          <p:cNvPicPr>
            <a:picLocks noChangeAspect="1" noChangeArrowheads="1"/>
          </p:cNvPicPr>
          <p:nvPr/>
        </p:nvPicPr>
        <p:blipFill>
          <a:blip r:embed="rId2" cstate="print"/>
          <a:srcRect/>
          <a:stretch>
            <a:fillRect/>
          </a:stretch>
        </p:blipFill>
        <p:spPr bwMode="auto">
          <a:xfrm>
            <a:off x="914400" y="-14288"/>
            <a:ext cx="6781800" cy="6872288"/>
          </a:xfrm>
          <a:prstGeom prst="rect">
            <a:avLst/>
          </a:prstGeom>
          <a:noFill/>
        </p:spPr>
      </p:pic>
      <p:sp>
        <p:nvSpPr>
          <p:cNvPr id="5" name="TextBox 4"/>
          <p:cNvSpPr txBox="1"/>
          <p:nvPr/>
        </p:nvSpPr>
        <p:spPr>
          <a:xfrm>
            <a:off x="4509141" y="3124200"/>
            <a:ext cx="4638065" cy="1077218"/>
          </a:xfrm>
          <a:prstGeom prst="rect">
            <a:avLst/>
          </a:prstGeom>
          <a:solidFill>
            <a:schemeClr val="bg1"/>
          </a:solidFill>
        </p:spPr>
        <p:txBody>
          <a:bodyPr wrap="none" rtlCol="0">
            <a:spAutoFit/>
          </a:bodyPr>
          <a:lstStyle/>
          <a:p>
            <a:r>
              <a:rPr lang="en-US" dirty="0" smtClean="0">
                <a:solidFill>
                  <a:srgbClr val="FF0000"/>
                </a:solidFill>
              </a:rPr>
              <a:t>DC Rating: Module W rating x  # of Modules</a:t>
            </a:r>
          </a:p>
          <a:p>
            <a:r>
              <a:rPr lang="en-US" sz="400" dirty="0" smtClean="0">
                <a:solidFill>
                  <a:srgbClr val="FF0000"/>
                </a:solidFill>
              </a:rPr>
              <a:t>   </a:t>
            </a:r>
          </a:p>
          <a:p>
            <a:r>
              <a:rPr lang="en-US" dirty="0" smtClean="0">
                <a:solidFill>
                  <a:srgbClr val="FF0000"/>
                </a:solidFill>
              </a:rPr>
              <a:t>DC to AC </a:t>
            </a:r>
            <a:r>
              <a:rPr lang="en-US" dirty="0" err="1" smtClean="0">
                <a:solidFill>
                  <a:srgbClr val="FF0000"/>
                </a:solidFill>
              </a:rPr>
              <a:t>Derate</a:t>
            </a:r>
            <a:r>
              <a:rPr lang="en-US" dirty="0" smtClean="0">
                <a:solidFill>
                  <a:srgbClr val="FF0000"/>
                </a:solidFill>
              </a:rPr>
              <a:t> Factor: Efficiency producing AC</a:t>
            </a:r>
          </a:p>
          <a:p>
            <a:r>
              <a:rPr lang="en-US" sz="600" dirty="0" smtClean="0">
                <a:solidFill>
                  <a:srgbClr val="FF0000"/>
                </a:solidFill>
              </a:rPr>
              <a:t>     </a:t>
            </a:r>
          </a:p>
          <a:p>
            <a:r>
              <a:rPr lang="en-US" dirty="0" smtClean="0">
                <a:solidFill>
                  <a:srgbClr val="FF0000"/>
                </a:solidFill>
              </a:rPr>
              <a:t>Array Type: Fixed, one axis, two axis</a:t>
            </a:r>
          </a:p>
        </p:txBody>
      </p:sp>
      <p:sp>
        <p:nvSpPr>
          <p:cNvPr id="2" name="Rectangle 1"/>
          <p:cNvSpPr/>
          <p:nvPr/>
        </p:nvSpPr>
        <p:spPr>
          <a:xfrm>
            <a:off x="5787994" y="4648198"/>
            <a:ext cx="3356006" cy="646331"/>
          </a:xfrm>
          <a:prstGeom prst="rect">
            <a:avLst/>
          </a:prstGeom>
        </p:spPr>
        <p:txBody>
          <a:bodyPr wrap="square">
            <a:spAutoFit/>
          </a:bodyPr>
          <a:lstStyle/>
          <a:p>
            <a:r>
              <a:rPr lang="en-US" dirty="0">
                <a:solidFill>
                  <a:srgbClr val="FF0000"/>
                </a:solidFill>
              </a:rPr>
              <a:t>Array Tilt</a:t>
            </a:r>
            <a:r>
              <a:rPr lang="en-US" dirty="0" smtClean="0">
                <a:solidFill>
                  <a:srgbClr val="FF0000"/>
                </a:solidFill>
              </a:rPr>
              <a:t>: Angle from ground</a:t>
            </a:r>
            <a:endParaRPr lang="en-US" dirty="0">
              <a:solidFill>
                <a:srgbClr val="FF0000"/>
              </a:solidFill>
            </a:endParaRPr>
          </a:p>
          <a:p>
            <a:r>
              <a:rPr lang="en-US" dirty="0">
                <a:solidFill>
                  <a:srgbClr val="FF0000"/>
                </a:solidFill>
              </a:rPr>
              <a:t>Array Azimuth</a:t>
            </a:r>
            <a:r>
              <a:rPr lang="en-US" dirty="0" smtClean="0">
                <a:solidFill>
                  <a:srgbClr val="FF0000"/>
                </a:solidFill>
              </a:rPr>
              <a:t>: Direction from N</a:t>
            </a:r>
            <a:endParaRPr lang="en-US" dirty="0">
              <a:solidFill>
                <a:srgbClr val="FF0000"/>
              </a:solidFill>
            </a:endParaRPr>
          </a:p>
        </p:txBody>
      </p:sp>
      <p:sp>
        <p:nvSpPr>
          <p:cNvPr id="3" name="Rectangle 2"/>
          <p:cNvSpPr/>
          <p:nvPr/>
        </p:nvSpPr>
        <p:spPr>
          <a:xfrm>
            <a:off x="3124200" y="31242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4200" y="45720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4062806"/>
              </p:ext>
            </p:extLst>
          </p:nvPr>
        </p:nvGraphicFramePr>
        <p:xfrm>
          <a:off x="924208" y="1595294"/>
          <a:ext cx="7295583" cy="4563640"/>
        </p:xfrm>
        <a:graphic>
          <a:graphicData uri="http://schemas.openxmlformats.org/drawingml/2006/table">
            <a:tbl>
              <a:tblPr/>
              <a:tblGrid>
                <a:gridCol w="2885792"/>
                <a:gridCol w="1977930"/>
                <a:gridCol w="2431861"/>
              </a:tblGrid>
              <a:tr h="310738">
                <a:tc>
                  <a:txBody>
                    <a:bodyPr/>
                    <a:lstStyle/>
                    <a:p>
                      <a:pPr algn="ctr"/>
                      <a:r>
                        <a:rPr lang="en-US" sz="1800" b="1" dirty="0"/>
                        <a:t>Component </a:t>
                      </a:r>
                      <a:r>
                        <a:rPr lang="en-US" sz="1800" b="1" dirty="0" err="1"/>
                        <a:t>Derate</a:t>
                      </a:r>
                      <a:r>
                        <a:rPr lang="en-US" sz="1800" b="1" dirty="0"/>
                        <a:t> Factors</a:t>
                      </a:r>
                    </a:p>
                  </a:txBody>
                  <a:tcPr marL="33776" marR="33776" marT="33776" marB="33776" anchor="ctr">
                    <a:lnL>
                      <a:noFill/>
                    </a:lnL>
                    <a:lnR>
                      <a:noFill/>
                    </a:lnR>
                    <a:lnT>
                      <a:noFill/>
                    </a:lnT>
                    <a:lnB>
                      <a:noFill/>
                    </a:lnB>
                  </a:tcPr>
                </a:tc>
                <a:tc>
                  <a:txBody>
                    <a:bodyPr/>
                    <a:lstStyle/>
                    <a:p>
                      <a:pPr algn="ctr"/>
                      <a:r>
                        <a:rPr lang="en-US" sz="1800" b="1"/>
                        <a:t>PVWatts Default</a:t>
                      </a:r>
                    </a:p>
                  </a:txBody>
                  <a:tcPr marL="33776" marR="33776" marT="33776" marB="33776" anchor="ctr">
                    <a:lnL>
                      <a:noFill/>
                    </a:lnL>
                    <a:lnR>
                      <a:noFill/>
                    </a:lnR>
                    <a:lnT>
                      <a:noFill/>
                    </a:lnT>
                    <a:lnB>
                      <a:noFill/>
                    </a:lnB>
                  </a:tcPr>
                </a:tc>
                <a:tc>
                  <a:txBody>
                    <a:bodyPr/>
                    <a:lstStyle/>
                    <a:p>
                      <a:pPr algn="ctr"/>
                      <a:r>
                        <a:rPr lang="en-US" sz="1800" b="1" dirty="0"/>
                        <a:t>Range</a:t>
                      </a:r>
                    </a:p>
                  </a:txBody>
                  <a:tcPr marL="33776" marR="33776" marT="33776" marB="33776" anchor="ctr">
                    <a:lnL>
                      <a:noFill/>
                    </a:lnL>
                    <a:lnR>
                      <a:noFill/>
                    </a:lnR>
                    <a:lnT>
                      <a:noFill/>
                    </a:lnT>
                    <a:lnB>
                      <a:noFill/>
                    </a:lnB>
                  </a:tcPr>
                </a:tc>
              </a:tr>
              <a:tr h="553924">
                <a:tc>
                  <a:txBody>
                    <a:bodyPr/>
                    <a:lstStyle/>
                    <a:p>
                      <a:pPr algn="ctr"/>
                      <a:r>
                        <a:rPr lang="en-US" sz="1600"/>
                        <a:t>PV module nameplate DC rating</a:t>
                      </a:r>
                    </a:p>
                  </a:txBody>
                  <a:tcPr marL="33776" marR="33776" marT="33776" marB="33776" anchor="ctr">
                    <a:lnL>
                      <a:noFill/>
                    </a:lnL>
                    <a:lnR>
                      <a:noFill/>
                    </a:lnR>
                    <a:lnT>
                      <a:noFill/>
                    </a:lnT>
                    <a:lnB>
                      <a:noFill/>
                    </a:lnB>
                  </a:tcPr>
                </a:tc>
                <a:tc>
                  <a:txBody>
                    <a:bodyPr/>
                    <a:lstStyle/>
                    <a:p>
                      <a:pPr algn="ctr"/>
                      <a:r>
                        <a:rPr lang="en-US" sz="1600"/>
                        <a:t>0.95</a:t>
                      </a:r>
                    </a:p>
                  </a:txBody>
                  <a:tcPr marL="33776" marR="33776" marT="33776" marB="33776" anchor="ctr">
                    <a:lnL>
                      <a:noFill/>
                    </a:lnL>
                    <a:lnR>
                      <a:noFill/>
                    </a:lnR>
                    <a:lnT>
                      <a:noFill/>
                    </a:lnT>
                    <a:lnB>
                      <a:noFill/>
                    </a:lnB>
                  </a:tcPr>
                </a:tc>
                <a:tc>
                  <a:txBody>
                    <a:bodyPr/>
                    <a:lstStyle/>
                    <a:p>
                      <a:pPr algn="ctr"/>
                      <a:r>
                        <a:rPr lang="en-US" sz="1600"/>
                        <a:t>0.80–1.05</a:t>
                      </a:r>
                    </a:p>
                  </a:txBody>
                  <a:tcPr marL="33776" marR="33776" marT="33776" marB="33776" anchor="ctr">
                    <a:lnL>
                      <a:noFill/>
                    </a:lnL>
                    <a:lnR>
                      <a:noFill/>
                    </a:lnR>
                    <a:lnT>
                      <a:noFill/>
                    </a:lnT>
                    <a:lnB>
                      <a:noFill/>
                    </a:lnB>
                  </a:tcPr>
                </a:tc>
              </a:tr>
              <a:tr h="310738">
                <a:tc>
                  <a:txBody>
                    <a:bodyPr/>
                    <a:lstStyle/>
                    <a:p>
                      <a:pPr algn="ctr"/>
                      <a:r>
                        <a:rPr lang="en-US" sz="1600"/>
                        <a:t>Inverter and transformer</a:t>
                      </a:r>
                    </a:p>
                  </a:txBody>
                  <a:tcPr marL="33776" marR="33776" marT="33776" marB="33776" anchor="ctr">
                    <a:lnL>
                      <a:noFill/>
                    </a:lnL>
                    <a:lnR>
                      <a:noFill/>
                    </a:lnR>
                    <a:lnT>
                      <a:noFill/>
                    </a:lnT>
                    <a:lnB>
                      <a:noFill/>
                    </a:lnB>
                  </a:tcPr>
                </a:tc>
                <a:tc>
                  <a:txBody>
                    <a:bodyPr/>
                    <a:lstStyle/>
                    <a:p>
                      <a:pPr algn="ctr"/>
                      <a:r>
                        <a:rPr lang="en-US" sz="1600"/>
                        <a:t>0.92</a:t>
                      </a:r>
                    </a:p>
                  </a:txBody>
                  <a:tcPr marL="33776" marR="33776" marT="33776" marB="33776" anchor="ctr">
                    <a:lnL>
                      <a:noFill/>
                    </a:lnL>
                    <a:lnR>
                      <a:noFill/>
                    </a:lnR>
                    <a:lnT>
                      <a:noFill/>
                    </a:lnT>
                    <a:lnB>
                      <a:noFill/>
                    </a:lnB>
                  </a:tcPr>
                </a:tc>
                <a:tc>
                  <a:txBody>
                    <a:bodyPr/>
                    <a:lstStyle/>
                    <a:p>
                      <a:pPr algn="ctr"/>
                      <a:r>
                        <a:rPr lang="en-US" sz="1600"/>
                        <a:t>0.88–0.98</a:t>
                      </a:r>
                    </a:p>
                  </a:txBody>
                  <a:tcPr marL="33776" marR="33776" marT="33776" marB="33776" anchor="ctr">
                    <a:lnL>
                      <a:noFill/>
                    </a:lnL>
                    <a:lnR>
                      <a:noFill/>
                    </a:lnR>
                    <a:lnT>
                      <a:noFill/>
                    </a:lnT>
                    <a:lnB>
                      <a:noFill/>
                    </a:lnB>
                  </a:tcPr>
                </a:tc>
              </a:tr>
              <a:tr h="310738">
                <a:tc>
                  <a:txBody>
                    <a:bodyPr/>
                    <a:lstStyle/>
                    <a:p>
                      <a:pPr algn="ctr"/>
                      <a:r>
                        <a:rPr lang="en-US" sz="1600"/>
                        <a:t>Mismatch</a:t>
                      </a:r>
                    </a:p>
                  </a:txBody>
                  <a:tcPr marL="33776" marR="33776" marT="33776" marB="33776" anchor="ctr">
                    <a:lnL>
                      <a:noFill/>
                    </a:lnL>
                    <a:lnR>
                      <a:noFill/>
                    </a:lnR>
                    <a:lnT>
                      <a:noFill/>
                    </a:lnT>
                    <a:lnB>
                      <a:noFill/>
                    </a:lnB>
                  </a:tcPr>
                </a:tc>
                <a:tc>
                  <a:txBody>
                    <a:bodyPr/>
                    <a:lstStyle/>
                    <a:p>
                      <a:pPr algn="ctr"/>
                      <a:r>
                        <a:rPr lang="en-US" sz="1600"/>
                        <a:t>0.98</a:t>
                      </a:r>
                    </a:p>
                  </a:txBody>
                  <a:tcPr marL="33776" marR="33776" marT="33776" marB="33776" anchor="ctr">
                    <a:lnL>
                      <a:noFill/>
                    </a:lnL>
                    <a:lnR>
                      <a:noFill/>
                    </a:lnR>
                    <a:lnT>
                      <a:noFill/>
                    </a:lnT>
                    <a:lnB>
                      <a:noFill/>
                    </a:lnB>
                  </a:tcPr>
                </a:tc>
                <a:tc>
                  <a:txBody>
                    <a:bodyPr/>
                    <a:lstStyle/>
                    <a:p>
                      <a:pPr algn="ctr"/>
                      <a:r>
                        <a:rPr lang="en-US" sz="1600"/>
                        <a:t>0.97–0.995</a:t>
                      </a:r>
                    </a:p>
                  </a:txBody>
                  <a:tcPr marL="33776" marR="33776" marT="33776" marB="33776" anchor="ctr">
                    <a:lnL>
                      <a:noFill/>
                    </a:lnL>
                    <a:lnR>
                      <a:noFill/>
                    </a:lnR>
                    <a:lnT>
                      <a:noFill/>
                    </a:lnT>
                    <a:lnB>
                      <a:noFill/>
                    </a:lnB>
                  </a:tcPr>
                </a:tc>
              </a:tr>
              <a:tr h="310738">
                <a:tc>
                  <a:txBody>
                    <a:bodyPr/>
                    <a:lstStyle/>
                    <a:p>
                      <a:pPr algn="ctr"/>
                      <a:r>
                        <a:rPr lang="en-US" sz="1600"/>
                        <a:t>Diodes and connections</a:t>
                      </a:r>
                    </a:p>
                  </a:txBody>
                  <a:tcPr marL="33776" marR="33776" marT="33776" marB="33776" anchor="ctr">
                    <a:lnL>
                      <a:noFill/>
                    </a:lnL>
                    <a:lnR>
                      <a:noFill/>
                    </a:lnR>
                    <a:lnT>
                      <a:noFill/>
                    </a:lnT>
                    <a:lnB>
                      <a:noFill/>
                    </a:lnB>
                  </a:tcPr>
                </a:tc>
                <a:tc>
                  <a:txBody>
                    <a:bodyPr/>
                    <a:lstStyle/>
                    <a:p>
                      <a:pPr algn="ctr"/>
                      <a:r>
                        <a:rPr lang="en-US" sz="1600"/>
                        <a:t>0.995</a:t>
                      </a:r>
                    </a:p>
                  </a:txBody>
                  <a:tcPr marL="33776" marR="33776" marT="33776" marB="33776" anchor="ctr">
                    <a:lnL>
                      <a:noFill/>
                    </a:lnL>
                    <a:lnR>
                      <a:noFill/>
                    </a:lnR>
                    <a:lnT>
                      <a:noFill/>
                    </a:lnT>
                    <a:lnB>
                      <a:noFill/>
                    </a:lnB>
                  </a:tcPr>
                </a:tc>
                <a:tc>
                  <a:txBody>
                    <a:bodyPr/>
                    <a:lstStyle/>
                    <a:p>
                      <a:pPr algn="ctr"/>
                      <a:r>
                        <a:rPr lang="en-US" sz="1600"/>
                        <a:t>0.99–0.997</a:t>
                      </a:r>
                    </a:p>
                  </a:txBody>
                  <a:tcPr marL="33776" marR="33776" marT="33776" marB="33776" anchor="ctr">
                    <a:lnL>
                      <a:noFill/>
                    </a:lnL>
                    <a:lnR>
                      <a:noFill/>
                    </a:lnR>
                    <a:lnT>
                      <a:noFill/>
                    </a:lnT>
                    <a:lnB>
                      <a:noFill/>
                    </a:lnB>
                  </a:tcPr>
                </a:tc>
              </a:tr>
              <a:tr h="310738">
                <a:tc>
                  <a:txBody>
                    <a:bodyPr/>
                    <a:lstStyle/>
                    <a:p>
                      <a:pPr algn="ctr"/>
                      <a:r>
                        <a:rPr lang="en-US" sz="1600"/>
                        <a:t>DC wiring</a:t>
                      </a:r>
                    </a:p>
                  </a:txBody>
                  <a:tcPr marL="33776" marR="33776" marT="33776" marB="33776" anchor="ctr">
                    <a:lnL>
                      <a:noFill/>
                    </a:lnL>
                    <a:lnR>
                      <a:noFill/>
                    </a:lnR>
                    <a:lnT>
                      <a:noFill/>
                    </a:lnT>
                    <a:lnB>
                      <a:noFill/>
                    </a:lnB>
                  </a:tcPr>
                </a:tc>
                <a:tc>
                  <a:txBody>
                    <a:bodyPr/>
                    <a:lstStyle/>
                    <a:p>
                      <a:pPr algn="ctr"/>
                      <a:r>
                        <a:rPr lang="en-US" sz="1600"/>
                        <a:t>0.98</a:t>
                      </a:r>
                    </a:p>
                  </a:txBody>
                  <a:tcPr marL="33776" marR="33776" marT="33776" marB="33776" anchor="ctr">
                    <a:lnL>
                      <a:noFill/>
                    </a:lnL>
                    <a:lnR>
                      <a:noFill/>
                    </a:lnR>
                    <a:lnT>
                      <a:noFill/>
                    </a:lnT>
                    <a:lnB>
                      <a:noFill/>
                    </a:lnB>
                  </a:tcPr>
                </a:tc>
                <a:tc>
                  <a:txBody>
                    <a:bodyPr/>
                    <a:lstStyle/>
                    <a:p>
                      <a:pPr algn="ctr"/>
                      <a:r>
                        <a:rPr lang="en-US" sz="1600"/>
                        <a:t>0.97–0.99</a:t>
                      </a:r>
                    </a:p>
                  </a:txBody>
                  <a:tcPr marL="33776" marR="33776" marT="33776" marB="33776" anchor="ctr">
                    <a:lnL>
                      <a:noFill/>
                    </a:lnL>
                    <a:lnR>
                      <a:noFill/>
                    </a:lnR>
                    <a:lnT>
                      <a:noFill/>
                    </a:lnT>
                    <a:lnB>
                      <a:noFill/>
                    </a:lnB>
                  </a:tcPr>
                </a:tc>
              </a:tr>
              <a:tr h="310738">
                <a:tc>
                  <a:txBody>
                    <a:bodyPr/>
                    <a:lstStyle/>
                    <a:p>
                      <a:pPr algn="ctr"/>
                      <a:r>
                        <a:rPr lang="en-US" sz="1600"/>
                        <a:t>AC wiring</a:t>
                      </a:r>
                    </a:p>
                  </a:txBody>
                  <a:tcPr marL="33776" marR="33776" marT="33776" marB="33776" anchor="ctr">
                    <a:lnL>
                      <a:noFill/>
                    </a:lnL>
                    <a:lnR>
                      <a:noFill/>
                    </a:lnR>
                    <a:lnT>
                      <a:noFill/>
                    </a:lnT>
                    <a:lnB>
                      <a:noFill/>
                    </a:lnB>
                  </a:tcPr>
                </a:tc>
                <a:tc>
                  <a:txBody>
                    <a:bodyPr/>
                    <a:lstStyle/>
                    <a:p>
                      <a:pPr algn="ctr"/>
                      <a:r>
                        <a:rPr lang="en-US" sz="1600"/>
                        <a:t>0.99</a:t>
                      </a:r>
                    </a:p>
                  </a:txBody>
                  <a:tcPr marL="33776" marR="33776" marT="33776" marB="33776" anchor="ctr">
                    <a:lnL>
                      <a:noFill/>
                    </a:lnL>
                    <a:lnR>
                      <a:noFill/>
                    </a:lnR>
                    <a:lnT>
                      <a:noFill/>
                    </a:lnT>
                    <a:lnB>
                      <a:noFill/>
                    </a:lnB>
                  </a:tcPr>
                </a:tc>
                <a:tc>
                  <a:txBody>
                    <a:bodyPr/>
                    <a:lstStyle/>
                    <a:p>
                      <a:pPr algn="ctr"/>
                      <a:r>
                        <a:rPr lang="en-US" sz="1600"/>
                        <a:t>0.98–0.993</a:t>
                      </a:r>
                    </a:p>
                  </a:txBody>
                  <a:tcPr marL="33776" marR="33776" marT="33776" marB="33776" anchor="ctr">
                    <a:lnL>
                      <a:noFill/>
                    </a:lnL>
                    <a:lnR>
                      <a:noFill/>
                    </a:lnR>
                    <a:lnT>
                      <a:noFill/>
                    </a:lnT>
                    <a:lnB>
                      <a:noFill/>
                    </a:lnB>
                  </a:tcPr>
                </a:tc>
              </a:tr>
              <a:tr h="310738">
                <a:tc>
                  <a:txBody>
                    <a:bodyPr/>
                    <a:lstStyle/>
                    <a:p>
                      <a:pPr algn="ctr"/>
                      <a:r>
                        <a:rPr lang="en-US" sz="1600"/>
                        <a:t>Soiling</a:t>
                      </a:r>
                    </a:p>
                  </a:txBody>
                  <a:tcPr marL="33776" marR="33776" marT="33776" marB="33776" anchor="ctr">
                    <a:lnL>
                      <a:noFill/>
                    </a:lnL>
                    <a:lnR>
                      <a:noFill/>
                    </a:lnR>
                    <a:lnT>
                      <a:noFill/>
                    </a:lnT>
                    <a:lnB>
                      <a:noFill/>
                    </a:lnB>
                  </a:tcPr>
                </a:tc>
                <a:tc>
                  <a:txBody>
                    <a:bodyPr/>
                    <a:lstStyle/>
                    <a:p>
                      <a:pPr algn="ctr"/>
                      <a:r>
                        <a:rPr lang="en-US" sz="1600"/>
                        <a:t>0.95</a:t>
                      </a:r>
                    </a:p>
                  </a:txBody>
                  <a:tcPr marL="33776" marR="33776" marT="33776" marB="33776" anchor="ctr">
                    <a:lnL>
                      <a:noFill/>
                    </a:lnL>
                    <a:lnR>
                      <a:noFill/>
                    </a:lnR>
                    <a:lnT>
                      <a:noFill/>
                    </a:lnT>
                    <a:lnB>
                      <a:noFill/>
                    </a:lnB>
                  </a:tcPr>
                </a:tc>
                <a:tc>
                  <a:txBody>
                    <a:bodyPr/>
                    <a:lstStyle/>
                    <a:p>
                      <a:pPr algn="ctr"/>
                      <a:r>
                        <a:rPr lang="en-US" sz="1600"/>
                        <a:t>0.30–0.995</a:t>
                      </a:r>
                    </a:p>
                  </a:txBody>
                  <a:tcPr marL="33776" marR="33776" marT="33776" marB="33776" anchor="ctr">
                    <a:lnL>
                      <a:noFill/>
                    </a:lnL>
                    <a:lnR>
                      <a:noFill/>
                    </a:lnR>
                    <a:lnT>
                      <a:noFill/>
                    </a:lnT>
                    <a:lnB>
                      <a:noFill/>
                    </a:lnB>
                  </a:tcPr>
                </a:tc>
              </a:tr>
              <a:tr h="310738">
                <a:tc>
                  <a:txBody>
                    <a:bodyPr/>
                    <a:lstStyle/>
                    <a:p>
                      <a:pPr algn="ctr"/>
                      <a:r>
                        <a:rPr lang="en-US" sz="1600"/>
                        <a:t>System availability</a:t>
                      </a:r>
                    </a:p>
                  </a:txBody>
                  <a:tcPr marL="33776" marR="33776" marT="33776" marB="33776" anchor="ctr">
                    <a:lnL>
                      <a:noFill/>
                    </a:lnL>
                    <a:lnR>
                      <a:noFill/>
                    </a:lnR>
                    <a:lnT>
                      <a:noFill/>
                    </a:lnT>
                    <a:lnB>
                      <a:noFill/>
                    </a:lnB>
                  </a:tcPr>
                </a:tc>
                <a:tc>
                  <a:txBody>
                    <a:bodyPr/>
                    <a:lstStyle/>
                    <a:p>
                      <a:pPr algn="ctr"/>
                      <a:r>
                        <a:rPr lang="en-US" sz="1600"/>
                        <a:t>0.98</a:t>
                      </a:r>
                    </a:p>
                  </a:txBody>
                  <a:tcPr marL="33776" marR="33776" marT="33776" marB="33776" anchor="ctr">
                    <a:lnL>
                      <a:noFill/>
                    </a:lnL>
                    <a:lnR>
                      <a:noFill/>
                    </a:lnR>
                    <a:lnT>
                      <a:noFill/>
                    </a:lnT>
                    <a:lnB>
                      <a:noFill/>
                    </a:lnB>
                  </a:tcPr>
                </a:tc>
                <a:tc>
                  <a:txBody>
                    <a:bodyPr/>
                    <a:lstStyle/>
                    <a:p>
                      <a:pPr algn="ctr"/>
                      <a:r>
                        <a:rPr lang="en-US" sz="1600"/>
                        <a:t>0.00–0.995</a:t>
                      </a:r>
                    </a:p>
                  </a:txBody>
                  <a:tcPr marL="33776" marR="33776" marT="33776" marB="33776" anchor="ctr">
                    <a:lnL>
                      <a:noFill/>
                    </a:lnL>
                    <a:lnR>
                      <a:noFill/>
                    </a:lnR>
                    <a:lnT>
                      <a:noFill/>
                    </a:lnT>
                    <a:lnB>
                      <a:noFill/>
                    </a:lnB>
                  </a:tcPr>
                </a:tc>
              </a:tr>
              <a:tr h="310738">
                <a:tc>
                  <a:txBody>
                    <a:bodyPr/>
                    <a:lstStyle/>
                    <a:p>
                      <a:pPr algn="ctr"/>
                      <a:r>
                        <a:rPr lang="en-US" sz="1600"/>
                        <a:t>Shading</a:t>
                      </a:r>
                    </a:p>
                  </a:txBody>
                  <a:tcPr marL="33776" marR="33776" marT="33776" marB="33776" anchor="ctr">
                    <a:lnL>
                      <a:noFill/>
                    </a:lnL>
                    <a:lnR>
                      <a:noFill/>
                    </a:lnR>
                    <a:lnT>
                      <a:noFill/>
                    </a:lnT>
                    <a:lnB>
                      <a:noFill/>
                    </a:lnB>
                  </a:tcPr>
                </a:tc>
                <a:tc>
                  <a:txBody>
                    <a:bodyPr/>
                    <a:lstStyle/>
                    <a:p>
                      <a:pPr algn="ctr"/>
                      <a:r>
                        <a:rPr lang="en-US" sz="1600"/>
                        <a:t>1.00</a:t>
                      </a:r>
                    </a:p>
                  </a:txBody>
                  <a:tcPr marL="33776" marR="33776" marT="33776" marB="33776" anchor="ctr">
                    <a:lnL>
                      <a:noFill/>
                    </a:lnL>
                    <a:lnR>
                      <a:noFill/>
                    </a:lnR>
                    <a:lnT>
                      <a:noFill/>
                    </a:lnT>
                    <a:lnB>
                      <a:noFill/>
                    </a:lnB>
                  </a:tcPr>
                </a:tc>
                <a:tc>
                  <a:txBody>
                    <a:bodyPr/>
                    <a:lstStyle/>
                    <a:p>
                      <a:pPr algn="ctr"/>
                      <a:r>
                        <a:rPr lang="en-US" sz="1600"/>
                        <a:t>0.00–1.00</a:t>
                      </a:r>
                    </a:p>
                  </a:txBody>
                  <a:tcPr marL="33776" marR="33776" marT="33776" marB="33776" anchor="ctr">
                    <a:lnL>
                      <a:noFill/>
                    </a:lnL>
                    <a:lnR>
                      <a:noFill/>
                    </a:lnR>
                    <a:lnT>
                      <a:noFill/>
                    </a:lnT>
                    <a:lnB>
                      <a:noFill/>
                    </a:lnB>
                  </a:tcPr>
                </a:tc>
              </a:tr>
              <a:tr h="310738">
                <a:tc>
                  <a:txBody>
                    <a:bodyPr/>
                    <a:lstStyle/>
                    <a:p>
                      <a:pPr algn="ctr"/>
                      <a:r>
                        <a:rPr lang="en-US" sz="1600"/>
                        <a:t>Sun-tracking</a:t>
                      </a:r>
                    </a:p>
                  </a:txBody>
                  <a:tcPr marL="33776" marR="33776" marT="33776" marB="33776" anchor="ctr">
                    <a:lnL>
                      <a:noFill/>
                    </a:lnL>
                    <a:lnR>
                      <a:noFill/>
                    </a:lnR>
                    <a:lnT>
                      <a:noFill/>
                    </a:lnT>
                    <a:lnB>
                      <a:noFill/>
                    </a:lnB>
                  </a:tcPr>
                </a:tc>
                <a:tc>
                  <a:txBody>
                    <a:bodyPr/>
                    <a:lstStyle/>
                    <a:p>
                      <a:pPr algn="ctr"/>
                      <a:r>
                        <a:rPr lang="en-US" sz="1600"/>
                        <a:t>1.00</a:t>
                      </a:r>
                    </a:p>
                  </a:txBody>
                  <a:tcPr marL="33776" marR="33776" marT="33776" marB="33776" anchor="ctr">
                    <a:lnL>
                      <a:noFill/>
                    </a:lnL>
                    <a:lnR>
                      <a:noFill/>
                    </a:lnR>
                    <a:lnT>
                      <a:noFill/>
                    </a:lnT>
                    <a:lnB>
                      <a:noFill/>
                    </a:lnB>
                  </a:tcPr>
                </a:tc>
                <a:tc>
                  <a:txBody>
                    <a:bodyPr/>
                    <a:lstStyle/>
                    <a:p>
                      <a:pPr algn="ctr"/>
                      <a:r>
                        <a:rPr lang="en-US" sz="1600"/>
                        <a:t>0.95–1.00</a:t>
                      </a:r>
                    </a:p>
                  </a:txBody>
                  <a:tcPr marL="33776" marR="33776" marT="33776" marB="33776" anchor="ctr">
                    <a:lnL>
                      <a:noFill/>
                    </a:lnL>
                    <a:lnR>
                      <a:noFill/>
                    </a:lnR>
                    <a:lnT>
                      <a:noFill/>
                    </a:lnT>
                    <a:lnB>
                      <a:noFill/>
                    </a:lnB>
                  </a:tcPr>
                </a:tc>
              </a:tr>
              <a:tr h="310738">
                <a:tc>
                  <a:txBody>
                    <a:bodyPr/>
                    <a:lstStyle/>
                    <a:p>
                      <a:pPr algn="ctr"/>
                      <a:r>
                        <a:rPr lang="en-US" sz="1600"/>
                        <a:t>Age</a:t>
                      </a:r>
                    </a:p>
                  </a:txBody>
                  <a:tcPr marL="33776" marR="33776" marT="33776" marB="33776" anchor="ctr">
                    <a:lnL>
                      <a:noFill/>
                    </a:lnL>
                    <a:lnR>
                      <a:noFill/>
                    </a:lnR>
                    <a:lnT>
                      <a:noFill/>
                    </a:lnT>
                    <a:lnB>
                      <a:noFill/>
                    </a:lnB>
                  </a:tcPr>
                </a:tc>
                <a:tc>
                  <a:txBody>
                    <a:bodyPr/>
                    <a:lstStyle/>
                    <a:p>
                      <a:pPr algn="ctr"/>
                      <a:r>
                        <a:rPr lang="en-US" sz="1600"/>
                        <a:t>1.00</a:t>
                      </a:r>
                    </a:p>
                  </a:txBody>
                  <a:tcPr marL="33776" marR="33776" marT="33776" marB="33776" anchor="ctr">
                    <a:lnL>
                      <a:noFill/>
                    </a:lnL>
                    <a:lnR>
                      <a:noFill/>
                    </a:lnR>
                    <a:lnT>
                      <a:noFill/>
                    </a:lnT>
                    <a:lnB>
                      <a:noFill/>
                    </a:lnB>
                  </a:tcPr>
                </a:tc>
                <a:tc>
                  <a:txBody>
                    <a:bodyPr/>
                    <a:lstStyle/>
                    <a:p>
                      <a:pPr algn="ctr"/>
                      <a:r>
                        <a:rPr lang="en-US" sz="1600"/>
                        <a:t>0.70–1.00</a:t>
                      </a:r>
                    </a:p>
                  </a:txBody>
                  <a:tcPr marL="33776" marR="33776" marT="33776" marB="33776" anchor="ctr">
                    <a:lnL>
                      <a:noFill/>
                    </a:lnL>
                    <a:lnR>
                      <a:noFill/>
                    </a:lnR>
                    <a:lnT>
                      <a:noFill/>
                    </a:lnT>
                    <a:lnB>
                      <a:noFill/>
                    </a:lnB>
                  </a:tcPr>
                </a:tc>
              </a:tr>
              <a:tr h="553924">
                <a:tc>
                  <a:txBody>
                    <a:bodyPr/>
                    <a:lstStyle/>
                    <a:p>
                      <a:pPr algn="ctr"/>
                      <a:r>
                        <a:rPr lang="en-US" sz="1600"/>
                        <a:t>Overall DC-to-AC derate factor</a:t>
                      </a:r>
                    </a:p>
                  </a:txBody>
                  <a:tcPr marL="33776" marR="33776" marT="33776" marB="33776" anchor="ctr">
                    <a:lnL>
                      <a:noFill/>
                    </a:lnL>
                    <a:lnR>
                      <a:noFill/>
                    </a:lnR>
                    <a:lnT>
                      <a:noFill/>
                    </a:lnT>
                    <a:lnB>
                      <a:noFill/>
                    </a:lnB>
                  </a:tcPr>
                </a:tc>
                <a:tc>
                  <a:txBody>
                    <a:bodyPr/>
                    <a:lstStyle/>
                    <a:p>
                      <a:pPr algn="ctr"/>
                      <a:r>
                        <a:rPr lang="en-US" sz="1600"/>
                        <a:t>0.77</a:t>
                      </a:r>
                    </a:p>
                  </a:txBody>
                  <a:tcPr marL="33776" marR="33776" marT="33776" marB="33776" anchor="ctr">
                    <a:lnL>
                      <a:noFill/>
                    </a:lnL>
                    <a:lnR>
                      <a:noFill/>
                    </a:lnR>
                    <a:lnT>
                      <a:noFill/>
                    </a:lnT>
                    <a:lnB>
                      <a:noFill/>
                    </a:lnB>
                  </a:tcPr>
                </a:tc>
                <a:tc>
                  <a:txBody>
                    <a:bodyPr/>
                    <a:lstStyle/>
                    <a:p>
                      <a:pPr algn="ctr"/>
                      <a:r>
                        <a:rPr lang="en-US" sz="1600" dirty="0"/>
                        <a:t>0.09999–0.96001</a:t>
                      </a:r>
                    </a:p>
                  </a:txBody>
                  <a:tcPr marL="33776" marR="33776" marT="33776" marB="33776" anchor="ctr">
                    <a:lnL>
                      <a:noFill/>
                    </a:lnL>
                    <a:lnR>
                      <a:noFill/>
                    </a:lnR>
                    <a:lnT>
                      <a:noFill/>
                    </a:lnT>
                    <a:lnB>
                      <a:noFill/>
                    </a:lnB>
                  </a:tcPr>
                </a:tc>
              </a:tr>
            </a:tbl>
          </a:graphicData>
        </a:graphic>
      </p:graphicFrame>
      <p:sp>
        <p:nvSpPr>
          <p:cNvPr id="4" name="Title 3"/>
          <p:cNvSpPr>
            <a:spLocks noGrp="1"/>
          </p:cNvSpPr>
          <p:nvPr>
            <p:ph type="title"/>
          </p:nvPr>
        </p:nvSpPr>
        <p:spPr/>
        <p:txBody>
          <a:bodyPr>
            <a:normAutofit fontScale="90000"/>
          </a:bodyPr>
          <a:lstStyle/>
          <a:p>
            <a:pPr lvl="0"/>
            <a:r>
              <a:rPr lang="en-US" b="1" dirty="0" err="1">
                <a:latin typeface="Arial" charset="0"/>
                <a:cs typeface="Arial" charset="0"/>
              </a:rPr>
              <a:t>Derate</a:t>
            </a:r>
            <a:r>
              <a:rPr lang="en-US" b="1" dirty="0">
                <a:latin typeface="Arial" charset="0"/>
                <a:cs typeface="Arial" charset="0"/>
              </a:rPr>
              <a:t> Factors for AC Power Rating at STC</a:t>
            </a:r>
            <a:r>
              <a:rPr lang="en-US" dirty="0">
                <a:latin typeface="Arial" charset="0"/>
                <a:cs typeface="Arial" charset="0"/>
              </a:rPr>
              <a:t/>
            </a:r>
            <a:br>
              <a:rPr lang="en-US" dirty="0">
                <a:latin typeface="Arial" charset="0"/>
                <a:cs typeface="Arial" charset="0"/>
              </a:rPr>
            </a:br>
            <a:endParaRPr lang="en-US" dirty="0"/>
          </a:p>
        </p:txBody>
      </p:sp>
      <p:sp>
        <p:nvSpPr>
          <p:cNvPr id="3" name="TextBox 2"/>
          <p:cNvSpPr txBox="1"/>
          <p:nvPr/>
        </p:nvSpPr>
        <p:spPr>
          <a:xfrm>
            <a:off x="2971800" y="6324600"/>
            <a:ext cx="3021212" cy="369332"/>
          </a:xfrm>
          <a:prstGeom prst="rect">
            <a:avLst/>
          </a:prstGeom>
          <a:noFill/>
        </p:spPr>
        <p:txBody>
          <a:bodyPr wrap="none" rtlCol="0">
            <a:spAutoFit/>
          </a:bodyPr>
          <a:lstStyle/>
          <a:p>
            <a:r>
              <a:rPr lang="en-US" dirty="0" smtClean="0">
                <a:solidFill>
                  <a:srgbClr val="FF0000"/>
                </a:solidFill>
              </a:rPr>
              <a:t>We won’t change any of these</a:t>
            </a:r>
            <a:endParaRPr lang="en-US" dirty="0">
              <a:solidFill>
                <a:srgbClr val="FF0000"/>
              </a:solidFill>
            </a:endParaRPr>
          </a:p>
        </p:txBody>
      </p:sp>
    </p:spTree>
    <p:extLst>
      <p:ext uri="{BB962C8B-B14F-4D97-AF65-F5344CB8AC3E}">
        <p14:creationId xmlns:p14="http://schemas.microsoft.com/office/powerpoint/2010/main" val="2475142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descr="C:\Users\caleb\Desktop\Picture1.jpg"/>
          <p:cNvPicPr>
            <a:picLocks noChangeAspect="1" noChangeArrowheads="1"/>
          </p:cNvPicPr>
          <p:nvPr/>
        </p:nvPicPr>
        <p:blipFill>
          <a:blip r:embed="rId2" cstate="print"/>
          <a:srcRect/>
          <a:stretch>
            <a:fillRect/>
          </a:stretch>
        </p:blipFill>
        <p:spPr bwMode="auto">
          <a:xfrm>
            <a:off x="533400" y="2286000"/>
            <a:ext cx="7858125" cy="2371725"/>
          </a:xfrm>
          <a:prstGeom prst="rect">
            <a:avLst/>
          </a:prstGeom>
          <a:noFill/>
        </p:spPr>
      </p:pic>
      <p:sp>
        <p:nvSpPr>
          <p:cNvPr id="6" name="Title 5"/>
          <p:cNvSpPr>
            <a:spLocks noGrp="1"/>
          </p:cNvSpPr>
          <p:nvPr>
            <p:ph type="title"/>
          </p:nvPr>
        </p:nvSpPr>
        <p:spPr/>
        <p:txBody>
          <a:bodyPr/>
          <a:lstStyle/>
          <a:p>
            <a:r>
              <a:rPr lang="en-US" dirty="0" smtClean="0"/>
              <a:t>Fixed versus Tracking Arrays</a:t>
            </a:r>
            <a:endParaRPr lang="en-US" dirty="0"/>
          </a:p>
        </p:txBody>
      </p:sp>
      <p:sp>
        <p:nvSpPr>
          <p:cNvPr id="7" name="Rectangle 6"/>
          <p:cNvSpPr/>
          <p:nvPr/>
        </p:nvSpPr>
        <p:spPr>
          <a:xfrm>
            <a:off x="7659363" y="0"/>
            <a:ext cx="1484637" cy="369332"/>
          </a:xfrm>
          <a:prstGeom prst="rect">
            <a:avLst/>
          </a:prstGeom>
        </p:spPr>
        <p:txBody>
          <a:bodyPr wrap="none">
            <a:spAutoFit/>
          </a:bodyPr>
          <a:lstStyle/>
          <a:p>
            <a:r>
              <a:rPr lang="en-US" dirty="0" smtClean="0"/>
              <a:t>www.nrel.gov</a:t>
            </a:r>
            <a:endParaRPr lang="en-US" dirty="0"/>
          </a:p>
        </p:txBody>
      </p:sp>
      <p:sp>
        <p:nvSpPr>
          <p:cNvPr id="2" name="TextBox 1"/>
          <p:cNvSpPr txBox="1"/>
          <p:nvPr/>
        </p:nvSpPr>
        <p:spPr>
          <a:xfrm>
            <a:off x="3505200" y="5715000"/>
            <a:ext cx="3639586" cy="369332"/>
          </a:xfrm>
          <a:prstGeom prst="rect">
            <a:avLst/>
          </a:prstGeom>
          <a:noFill/>
        </p:spPr>
        <p:txBody>
          <a:bodyPr wrap="none" rtlCol="0">
            <a:spAutoFit/>
          </a:bodyPr>
          <a:lstStyle/>
          <a:p>
            <a:r>
              <a:rPr lang="en-US" dirty="0" smtClean="0">
                <a:solidFill>
                  <a:srgbClr val="FF0000"/>
                </a:solidFill>
              </a:rPr>
              <a:t>We will stick to the “fixed tilt” option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C:\Users\caleb\Desktop\Picture2.jpg"/>
          <p:cNvPicPr>
            <a:picLocks noChangeAspect="1" noChangeArrowheads="1"/>
          </p:cNvPicPr>
          <p:nvPr/>
        </p:nvPicPr>
        <p:blipFill>
          <a:blip r:embed="rId2" cstate="print"/>
          <a:srcRect/>
          <a:stretch>
            <a:fillRect/>
          </a:stretch>
        </p:blipFill>
        <p:spPr bwMode="auto">
          <a:xfrm>
            <a:off x="533400" y="0"/>
            <a:ext cx="8329613" cy="6872288"/>
          </a:xfrm>
          <a:prstGeom prst="rect">
            <a:avLst/>
          </a:prstGeom>
          <a:noFill/>
        </p:spPr>
      </p:pic>
      <p:sp>
        <p:nvSpPr>
          <p:cNvPr id="3" name="Rectangle 2"/>
          <p:cNvSpPr/>
          <p:nvPr/>
        </p:nvSpPr>
        <p:spPr>
          <a:xfrm>
            <a:off x="6781800" y="6491868"/>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24800" y="64770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Energy / Area</a:t>
            </a:r>
            <a:endParaRPr lang="en-US" dirty="0"/>
          </a:p>
        </p:txBody>
      </p:sp>
      <p:sp>
        <p:nvSpPr>
          <p:cNvPr id="3" name="Content Placeholder 2"/>
          <p:cNvSpPr>
            <a:spLocks noGrp="1"/>
          </p:cNvSpPr>
          <p:nvPr>
            <p:ph sz="half" idx="1"/>
          </p:nvPr>
        </p:nvSpPr>
        <p:spPr>
          <a:xfrm>
            <a:off x="457200" y="1600200"/>
            <a:ext cx="4683512" cy="4525963"/>
          </a:xfrm>
        </p:spPr>
        <p:txBody>
          <a:bodyPr>
            <a:normAutofit fontScale="92500" lnSpcReduction="20000"/>
          </a:bodyPr>
          <a:lstStyle/>
          <a:p>
            <a:r>
              <a:rPr lang="en-US" dirty="0" smtClean="0"/>
              <a:t>Sharp ND-200 U1 </a:t>
            </a:r>
          </a:p>
          <a:p>
            <a:pPr lvl="1"/>
            <a:r>
              <a:rPr lang="en-US" dirty="0" smtClean="0"/>
              <a:t>Poly-Crystalline</a:t>
            </a:r>
          </a:p>
          <a:p>
            <a:pPr lvl="1"/>
            <a:r>
              <a:rPr lang="en-US" dirty="0" smtClean="0"/>
              <a:t>1.6 m x 1 m</a:t>
            </a:r>
          </a:p>
          <a:p>
            <a:pPr lvl="2"/>
            <a:r>
              <a:rPr lang="en-US" dirty="0" smtClean="0">
                <a:solidFill>
                  <a:srgbClr val="FF0000"/>
                </a:solidFill>
              </a:rPr>
              <a:t>L = 1.6 m, W = 1 m</a:t>
            </a:r>
          </a:p>
          <a:p>
            <a:pPr lvl="1"/>
            <a:r>
              <a:rPr lang="en-US" dirty="0" smtClean="0"/>
              <a:t>200W per panel</a:t>
            </a:r>
          </a:p>
          <a:p>
            <a:pPr lvl="1"/>
            <a:r>
              <a:rPr lang="en-US" dirty="0" smtClean="0"/>
              <a:t>Open Circuit Voltage = 35.5 V</a:t>
            </a:r>
          </a:p>
          <a:p>
            <a:pPr lvl="1"/>
            <a:r>
              <a:rPr lang="en-US" dirty="0" smtClean="0"/>
              <a:t>Short Circuit Current = 7.82 A</a:t>
            </a:r>
          </a:p>
          <a:p>
            <a:pPr lvl="1"/>
            <a:r>
              <a:rPr lang="en-US" dirty="0" smtClean="0"/>
              <a:t>Module Efficiency = 12.3 %</a:t>
            </a:r>
            <a:endParaRPr lang="en-US" dirty="0"/>
          </a:p>
        </p:txBody>
      </p:sp>
      <p:sp>
        <p:nvSpPr>
          <p:cNvPr id="7" name="Content Placeholder 6"/>
          <p:cNvSpPr>
            <a:spLocks noGrp="1"/>
          </p:cNvSpPr>
          <p:nvPr>
            <p:ph sz="half" idx="2"/>
          </p:nvPr>
        </p:nvSpPr>
        <p:spPr>
          <a:xfrm>
            <a:off x="5363736" y="1600200"/>
            <a:ext cx="3323063" cy="4525963"/>
          </a:xfrm>
        </p:spPr>
        <p:txBody>
          <a:bodyPr>
            <a:normAutofit fontScale="92500" lnSpcReduction="20000"/>
          </a:bodyPr>
          <a:lstStyle/>
          <a:p>
            <a:r>
              <a:rPr lang="en-US" dirty="0"/>
              <a:t>Fixed Tilt System on flat roof </a:t>
            </a:r>
          </a:p>
          <a:p>
            <a:r>
              <a:rPr lang="en-US" dirty="0" smtClean="0"/>
              <a:t>Try two Tilt Angles</a:t>
            </a:r>
          </a:p>
          <a:p>
            <a:pPr lvl="1"/>
            <a:r>
              <a:rPr lang="en-US" dirty="0" err="1" smtClean="0"/>
              <a:t>A</a:t>
            </a:r>
            <a:r>
              <a:rPr lang="en-US" baseline="-25000" dirty="0" err="1" smtClean="0"/>
              <a:t>ay</a:t>
            </a:r>
            <a:r>
              <a:rPr lang="en-US" dirty="0" smtClean="0"/>
              <a:t> </a:t>
            </a:r>
          </a:p>
          <a:p>
            <a:pPr lvl="1"/>
            <a:r>
              <a:rPr lang="en-US" dirty="0" smtClean="0"/>
              <a:t>15</a:t>
            </a:r>
            <a:r>
              <a:rPr lang="en-US" dirty="0" smtClean="0">
                <a:sym typeface="Symbol"/>
              </a:rPr>
              <a:t></a:t>
            </a:r>
            <a:endParaRPr lang="en-US" dirty="0" smtClean="0"/>
          </a:p>
          <a:p>
            <a:r>
              <a:rPr lang="en-US" dirty="0" smtClean="0"/>
              <a:t>Use Pitman Sun Data</a:t>
            </a:r>
            <a:endParaRPr lang="en-US" dirty="0" smtClean="0">
              <a:sym typeface="Symbol"/>
            </a:endParaRPr>
          </a:p>
          <a:p>
            <a:pPr lvl="1"/>
            <a:r>
              <a:rPr lang="en-US" dirty="0">
                <a:sym typeface="Symbol"/>
              </a:rPr>
              <a:t> = </a:t>
            </a:r>
            <a:r>
              <a:rPr lang="en-US" dirty="0">
                <a:solidFill>
                  <a:srgbClr val="FF0000"/>
                </a:solidFill>
                <a:sym typeface="Symbol"/>
              </a:rPr>
              <a:t>14</a:t>
            </a:r>
            <a:r>
              <a:rPr lang="en-US" dirty="0" smtClean="0">
                <a:solidFill>
                  <a:srgbClr val="FF0000"/>
                </a:solidFill>
                <a:sym typeface="Symbol"/>
              </a:rPr>
              <a:t> &amp; </a:t>
            </a:r>
            <a:r>
              <a:rPr lang="en-US" dirty="0" smtClean="0">
                <a:sym typeface="Symbol"/>
              </a:rPr>
              <a:t> </a:t>
            </a:r>
            <a:r>
              <a:rPr lang="en-US" dirty="0">
                <a:sym typeface="Symbol"/>
              </a:rPr>
              <a:t>= </a:t>
            </a:r>
            <a:r>
              <a:rPr lang="en-US" dirty="0">
                <a:solidFill>
                  <a:srgbClr val="FF0000"/>
                </a:solidFill>
                <a:sym typeface="Symbol"/>
              </a:rPr>
              <a:t>42</a:t>
            </a:r>
            <a:r>
              <a:rPr lang="en-US" dirty="0" smtClean="0">
                <a:solidFill>
                  <a:srgbClr val="FF0000"/>
                </a:solidFill>
                <a:sym typeface="Symbol"/>
              </a:rPr>
              <a:t></a:t>
            </a:r>
          </a:p>
          <a:p>
            <a:r>
              <a:rPr lang="en-US" dirty="0" smtClean="0"/>
              <a:t>Roof is 10 m wide in East/West direction</a:t>
            </a:r>
          </a:p>
          <a:p>
            <a:r>
              <a:rPr lang="en-US" dirty="0" smtClean="0"/>
              <a:t>Electricity is $0.1/kWh</a:t>
            </a:r>
          </a:p>
          <a:p>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5</a:t>
            </a:r>
            <a:endParaRPr lang="en-US" dirty="0"/>
          </a:p>
        </p:txBody>
      </p:sp>
      <p:sp>
        <p:nvSpPr>
          <p:cNvPr id="6" name="Content Placeholder 5"/>
          <p:cNvSpPr>
            <a:spLocks noGrp="1"/>
          </p:cNvSpPr>
          <p:nvPr>
            <p:ph idx="1"/>
          </p:nvPr>
        </p:nvSpPr>
        <p:spPr>
          <a:xfrm>
            <a:off x="457200" y="1600200"/>
            <a:ext cx="8382000" cy="4525963"/>
          </a:xfrm>
        </p:spPr>
        <p:txBody>
          <a:bodyPr>
            <a:normAutofit/>
          </a:bodyPr>
          <a:lstStyle/>
          <a:p>
            <a:r>
              <a:rPr lang="en-US" dirty="0" smtClean="0"/>
              <a:t>How many panels does a “4 kW” system need?</a:t>
            </a:r>
          </a:p>
          <a:p>
            <a:pPr lvl="1"/>
            <a:r>
              <a:rPr lang="en-US" dirty="0" smtClean="0">
                <a:solidFill>
                  <a:srgbClr val="FF0000"/>
                </a:solidFill>
              </a:rPr>
              <a:t> </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Optimum All Year Array Tilt, </a:t>
            </a:r>
            <a:r>
              <a:rPr lang="en-US" dirty="0" err="1" smtClean="0"/>
              <a:t>A</a:t>
            </a:r>
            <a:r>
              <a:rPr lang="en-US" baseline="-25000" dirty="0" err="1" smtClean="0"/>
              <a:t>ay</a:t>
            </a:r>
            <a:r>
              <a:rPr lang="en-US" dirty="0" smtClean="0"/>
              <a:t> = </a:t>
            </a:r>
            <a:r>
              <a:rPr lang="en-US" dirty="0" smtClean="0">
                <a:solidFill>
                  <a:srgbClr val="FF0000"/>
                </a:solidFill>
              </a:rPr>
              <a:t> </a:t>
            </a:r>
            <a:endParaRPr lang="en-US" dirty="0" smtClean="0">
              <a:solidFill>
                <a:srgbClr val="FF0000"/>
              </a:solidFill>
              <a:sym typeface="Symbol"/>
            </a:endParaRPr>
          </a:p>
          <a:p>
            <a:pPr marL="342900" lvl="1" indent="-342900">
              <a:buFont typeface="Arial" pitchFamily="34" charset="0"/>
              <a:buChar char="•"/>
            </a:pPr>
            <a:r>
              <a:rPr lang="en-US" dirty="0" smtClean="0">
                <a:sym typeface="Symbol"/>
              </a:rPr>
              <a:t>h = </a:t>
            </a:r>
            <a:r>
              <a:rPr lang="en-US" dirty="0" smtClean="0">
                <a:solidFill>
                  <a:srgbClr val="FF0000"/>
                </a:solidFill>
                <a:sym typeface="Symbol"/>
              </a:rPr>
              <a:t> </a:t>
            </a:r>
          </a:p>
          <a:p>
            <a:pPr marL="342900" lvl="1" indent="-342900">
              <a:buFont typeface="Arial" pitchFamily="34" charset="0"/>
              <a:buChar char="•"/>
            </a:pPr>
            <a:r>
              <a:rPr lang="en-US" dirty="0" err="1" smtClean="0"/>
              <a:t>d</a:t>
            </a:r>
            <a:r>
              <a:rPr lang="en-US" baseline="-25000" dirty="0" err="1" smtClean="0"/>
              <a:t>m</a:t>
            </a:r>
            <a:r>
              <a:rPr lang="en-US" dirty="0" smtClean="0"/>
              <a:t> = h cos</a:t>
            </a:r>
            <a:r>
              <a:rPr lang="en-US" dirty="0" smtClean="0">
                <a:sym typeface="Symbol"/>
              </a:rPr>
              <a:t> / </a:t>
            </a:r>
            <a:r>
              <a:rPr lang="en-US" dirty="0" smtClean="0"/>
              <a:t>tan</a:t>
            </a:r>
            <a:r>
              <a:rPr lang="en-US" dirty="0" smtClean="0">
                <a:sym typeface="Symbol"/>
              </a:rPr>
              <a:t> = </a:t>
            </a:r>
            <a:r>
              <a:rPr lang="en-US" dirty="0" smtClean="0">
                <a:solidFill>
                  <a:srgbClr val="FF0000"/>
                </a:solidFill>
              </a:rPr>
              <a:t> </a:t>
            </a:r>
            <a:endParaRPr lang="en-US" dirty="0" smtClean="0">
              <a:solidFill>
                <a:srgbClr val="FF0000"/>
              </a:solidFill>
              <a:sym typeface="Symbol"/>
            </a:endParaRPr>
          </a:p>
          <a:p>
            <a:pPr lvl="1"/>
            <a:r>
              <a:rPr lang="en-US" dirty="0" smtClean="0">
                <a:sym typeface="Symbol"/>
              </a:rPr>
              <a:t>= </a:t>
            </a:r>
            <a:r>
              <a:rPr lang="en-US" dirty="0" smtClean="0">
                <a:solidFill>
                  <a:srgbClr val="FF0000"/>
                </a:solidFill>
              </a:rPr>
              <a:t> </a:t>
            </a:r>
            <a:endParaRPr lang="en-US" dirty="0" smtClean="0">
              <a:solidFill>
                <a:srgbClr val="FF0000"/>
              </a:solidFill>
              <a:sym typeface="Symbol"/>
            </a:endParaRPr>
          </a:p>
          <a:p>
            <a:pPr lvl="1"/>
            <a:r>
              <a:rPr lang="en-US" dirty="0" smtClean="0">
                <a:sym typeface="Symbol"/>
              </a:rPr>
              <a:t>( &amp;  from previous example)</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p:txBody>
          <a:bodyPr>
            <a:normAutofit/>
          </a:bodyPr>
          <a:lstStyle/>
          <a:p>
            <a:r>
              <a:rPr lang="en-US" dirty="0" smtClean="0"/>
              <a:t>Use </a:t>
            </a:r>
            <a:r>
              <a:rPr lang="en-US" dirty="0" err="1" smtClean="0"/>
              <a:t>PVWatt</a:t>
            </a:r>
            <a:r>
              <a:rPr lang="en-US" dirty="0" smtClean="0"/>
              <a:t> 2 to estimate the annual kWh &amp; Savings from the Array</a:t>
            </a:r>
          </a:p>
          <a:p>
            <a:pPr lvl="1"/>
            <a:r>
              <a:rPr lang="en-US" dirty="0" smtClean="0"/>
              <a:t>4791 kWh</a:t>
            </a:r>
          </a:p>
          <a:p>
            <a:pPr lvl="1"/>
            <a:r>
              <a:rPr lang="en-US" dirty="0" smtClean="0"/>
              <a:t>$479</a:t>
            </a:r>
          </a:p>
          <a:p>
            <a:pPr lvl="1"/>
            <a:endParaRPr lang="en-US" dirty="0" smtClean="0"/>
          </a:p>
          <a:p>
            <a:pPr lvl="1"/>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p:txBody>
          <a:bodyPr>
            <a:normAutofit lnSpcReduction="10000"/>
          </a:bodyPr>
          <a:lstStyle/>
          <a:p>
            <a:r>
              <a:rPr lang="en-US" dirty="0" smtClean="0"/>
              <a:t>What if you reduced the Array Tilt Angle to 15</a:t>
            </a:r>
            <a:r>
              <a:rPr lang="en-US" dirty="0" smtClean="0">
                <a:sym typeface="Symbol"/>
              </a:rPr>
              <a:t>?</a:t>
            </a:r>
          </a:p>
          <a:p>
            <a:pPr marL="800100" lvl="1" indent="-342900"/>
            <a:r>
              <a:rPr lang="en-US" dirty="0" smtClean="0">
                <a:sym typeface="Symbol"/>
              </a:rPr>
              <a:t>h = </a:t>
            </a:r>
            <a:r>
              <a:rPr lang="en-US" dirty="0" smtClean="0">
                <a:solidFill>
                  <a:srgbClr val="FF0000"/>
                </a:solidFill>
                <a:sym typeface="Symbol"/>
              </a:rPr>
              <a:t> </a:t>
            </a:r>
          </a:p>
          <a:p>
            <a:pPr marL="800100" lvl="1" indent="-342900"/>
            <a:r>
              <a:rPr lang="en-US" dirty="0" err="1" smtClean="0"/>
              <a:t>d</a:t>
            </a:r>
            <a:r>
              <a:rPr lang="en-US" baseline="-25000" dirty="0" err="1" smtClean="0"/>
              <a:t>m</a:t>
            </a:r>
            <a:r>
              <a:rPr lang="en-US" dirty="0" smtClean="0"/>
              <a:t> = h cos</a:t>
            </a:r>
            <a:r>
              <a:rPr lang="en-US" dirty="0" smtClean="0">
                <a:sym typeface="Symbol"/>
              </a:rPr>
              <a:t> / </a:t>
            </a:r>
            <a:r>
              <a:rPr lang="en-US" dirty="0" smtClean="0"/>
              <a:t>tan</a:t>
            </a:r>
            <a:r>
              <a:rPr lang="en-US" dirty="0" smtClean="0">
                <a:sym typeface="Symbol"/>
              </a:rPr>
              <a:t> = </a:t>
            </a:r>
            <a:r>
              <a:rPr lang="en-US" dirty="0" smtClean="0">
                <a:solidFill>
                  <a:srgbClr val="FF0000"/>
                </a:solidFill>
              </a:rPr>
              <a:t> </a:t>
            </a:r>
            <a:endParaRPr lang="en-US" dirty="0" smtClean="0">
              <a:solidFill>
                <a:srgbClr val="FF0000"/>
              </a:solidFill>
              <a:sym typeface="Symbol"/>
            </a:endParaRPr>
          </a:p>
          <a:p>
            <a:pPr lvl="2"/>
            <a:r>
              <a:rPr lang="en-US" dirty="0" smtClean="0">
                <a:sym typeface="Symbol"/>
              </a:rPr>
              <a:t>= </a:t>
            </a:r>
            <a:r>
              <a:rPr lang="en-US" dirty="0" smtClean="0">
                <a:solidFill>
                  <a:srgbClr val="FF0000"/>
                </a:solidFill>
              </a:rPr>
              <a:t> </a:t>
            </a:r>
            <a:endParaRPr lang="en-US" dirty="0" smtClean="0">
              <a:solidFill>
                <a:srgbClr val="FF0000"/>
              </a:solidFill>
              <a:sym typeface="Symbol"/>
            </a:endParaRPr>
          </a:p>
          <a:p>
            <a:r>
              <a:rPr lang="en-US" dirty="0" smtClean="0"/>
              <a:t>Use </a:t>
            </a:r>
            <a:r>
              <a:rPr lang="en-US" dirty="0" err="1" smtClean="0"/>
              <a:t>PVWatt</a:t>
            </a:r>
            <a:r>
              <a:rPr lang="en-US" dirty="0" smtClean="0"/>
              <a:t> 2 to estimate the annual kWh &amp; Savings from the Array</a:t>
            </a:r>
          </a:p>
          <a:p>
            <a:pPr lvl="1"/>
            <a:r>
              <a:rPr lang="en-US" dirty="0" smtClean="0"/>
              <a:t>4761 kWh</a:t>
            </a:r>
          </a:p>
          <a:p>
            <a:pPr lvl="1"/>
            <a:r>
              <a:rPr lang="en-US" dirty="0" smtClean="0"/>
              <a:t>$461</a:t>
            </a:r>
          </a:p>
          <a:p>
            <a:endParaRPr lang="en-US" dirty="0" smtClean="0">
              <a:sym typeface="Symbol"/>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281103" y="998035"/>
            <a:ext cx="8686800" cy="2049965"/>
          </a:xfrm>
        </p:spPr>
        <p:txBody>
          <a:bodyPr>
            <a:normAutofit fontScale="92500"/>
          </a:bodyPr>
          <a:lstStyle/>
          <a:p>
            <a:r>
              <a:rPr lang="en-US" dirty="0" smtClean="0"/>
              <a:t>Plan Area of Array, </a:t>
            </a:r>
            <a:r>
              <a:rPr lang="en-US" dirty="0" err="1" smtClean="0"/>
              <a:t>A</a:t>
            </a:r>
            <a:r>
              <a:rPr lang="en-US" baseline="-25000" dirty="0" err="1" smtClean="0"/>
              <a:t>p</a:t>
            </a:r>
            <a:r>
              <a:rPr lang="en-US" dirty="0" smtClean="0"/>
              <a:t> = (N </a:t>
            </a:r>
            <a:r>
              <a:rPr lang="en-US" dirty="0">
                <a:sym typeface="Symbol"/>
              </a:rPr>
              <a:t> </a:t>
            </a:r>
            <a:r>
              <a:rPr lang="en-US" dirty="0" smtClean="0"/>
              <a:t>W)</a:t>
            </a:r>
            <a:r>
              <a:rPr lang="en-US" dirty="0"/>
              <a:t> </a:t>
            </a:r>
            <a:r>
              <a:rPr lang="en-US" dirty="0">
                <a:sym typeface="Symbol"/>
              </a:rPr>
              <a:t> </a:t>
            </a:r>
            <a:r>
              <a:rPr lang="en-US" dirty="0" smtClean="0">
                <a:sym typeface="Symbol"/>
              </a:rPr>
              <a:t>(</a:t>
            </a:r>
            <a:r>
              <a:rPr lang="en-US" dirty="0" smtClean="0"/>
              <a:t>R </a:t>
            </a:r>
            <a:r>
              <a:rPr lang="en-US" dirty="0">
                <a:sym typeface="Symbol"/>
              </a:rPr>
              <a:t> p + (R-1)</a:t>
            </a:r>
            <a:r>
              <a:rPr lang="en-US" dirty="0"/>
              <a:t> </a:t>
            </a:r>
            <a:r>
              <a:rPr lang="en-US" dirty="0">
                <a:sym typeface="Symbol"/>
              </a:rPr>
              <a:t> </a:t>
            </a:r>
            <a:r>
              <a:rPr lang="en-US" dirty="0" err="1" smtClean="0">
                <a:sym typeface="Symbol"/>
              </a:rPr>
              <a:t>d</a:t>
            </a:r>
            <a:r>
              <a:rPr lang="en-US" baseline="-25000" dirty="0" err="1" smtClean="0">
                <a:sym typeface="Symbol"/>
              </a:rPr>
              <a:t>m</a:t>
            </a:r>
            <a:r>
              <a:rPr lang="en-US" dirty="0" smtClean="0"/>
              <a:t>)</a:t>
            </a:r>
          </a:p>
          <a:p>
            <a:pPr lvl="1"/>
            <a:r>
              <a:rPr lang="en-US" dirty="0" smtClean="0"/>
              <a:t>N </a:t>
            </a:r>
            <a:r>
              <a:rPr lang="en-US" dirty="0"/>
              <a:t>= Number of panels per row</a:t>
            </a:r>
          </a:p>
          <a:p>
            <a:pPr lvl="1"/>
            <a:r>
              <a:rPr lang="en-US" dirty="0"/>
              <a:t>R = Number of </a:t>
            </a:r>
            <a:r>
              <a:rPr lang="en-US" dirty="0" smtClean="0"/>
              <a:t>rows</a:t>
            </a:r>
          </a:p>
          <a:p>
            <a:pPr lvl="1"/>
            <a:r>
              <a:rPr lang="en-US" dirty="0" smtClean="0"/>
              <a:t>Equation works for any N and R</a:t>
            </a:r>
            <a:endParaRPr lang="en-US" dirty="0"/>
          </a:p>
          <a:p>
            <a:pPr marL="457200" lvl="1" indent="0">
              <a:buNone/>
            </a:pPr>
            <a:endParaRPr lang="en-US" dirty="0" smtClean="0"/>
          </a:p>
        </p:txBody>
      </p:sp>
      <p:grpSp>
        <p:nvGrpSpPr>
          <p:cNvPr id="40" name="Group 39"/>
          <p:cNvGrpSpPr/>
          <p:nvPr/>
        </p:nvGrpSpPr>
        <p:grpSpPr>
          <a:xfrm>
            <a:off x="1447800" y="3200400"/>
            <a:ext cx="6722177" cy="3505200"/>
            <a:chOff x="1447800" y="3200400"/>
            <a:chExt cx="6722177" cy="3505200"/>
          </a:xfrm>
        </p:grpSpPr>
        <p:sp>
          <p:nvSpPr>
            <p:cNvPr id="4" name="Rectangle 3"/>
            <p:cNvSpPr/>
            <p:nvPr/>
          </p:nvSpPr>
          <p:spPr>
            <a:xfrm>
              <a:off x="18288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292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626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29400" y="3810000"/>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288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622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956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290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624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58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960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29400" y="5633224"/>
              <a:ext cx="53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1828800" y="3429000"/>
              <a:ext cx="5334000"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14800" y="3200400"/>
              <a:ext cx="702436" cy="369332"/>
            </a:xfrm>
            <a:prstGeom prst="rect">
              <a:avLst/>
            </a:prstGeom>
            <a:solidFill>
              <a:schemeClr val="bg1"/>
            </a:solidFill>
          </p:spPr>
          <p:txBody>
            <a:bodyPr wrap="none" rtlCol="0">
              <a:spAutoFit/>
            </a:bodyPr>
            <a:lstStyle/>
            <a:p>
              <a:r>
                <a:rPr lang="en-US" dirty="0" smtClean="0"/>
                <a:t>N </a:t>
              </a:r>
              <a:r>
                <a:rPr lang="en-US" dirty="0" smtClean="0">
                  <a:sym typeface="Symbol"/>
                </a:rPr>
                <a:t> </a:t>
              </a:r>
              <a:r>
                <a:rPr lang="en-US" dirty="0" smtClean="0"/>
                <a:t>W</a:t>
              </a:r>
              <a:endParaRPr lang="en-US" dirty="0"/>
            </a:p>
          </p:txBody>
        </p:sp>
        <p:cxnSp>
          <p:nvCxnSpPr>
            <p:cNvPr id="29" name="Straight Arrow Connector 28"/>
            <p:cNvCxnSpPr/>
            <p:nvPr/>
          </p:nvCxnSpPr>
          <p:spPr>
            <a:xfrm flipV="1">
              <a:off x="7391400" y="3810000"/>
              <a:ext cx="0" cy="289560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133600" y="4876800"/>
              <a:ext cx="0" cy="76200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600200" y="3810000"/>
              <a:ext cx="0" cy="106680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324600" y="5029200"/>
              <a:ext cx="1845377" cy="369332"/>
            </a:xfrm>
            <a:prstGeom prst="rect">
              <a:avLst/>
            </a:prstGeom>
            <a:solidFill>
              <a:schemeClr val="bg1"/>
            </a:solidFill>
          </p:spPr>
          <p:txBody>
            <a:bodyPr wrap="none" rtlCol="0">
              <a:spAutoFit/>
            </a:bodyPr>
            <a:lstStyle/>
            <a:p>
              <a:r>
                <a:rPr lang="en-US" dirty="0" smtClean="0"/>
                <a:t>R</a:t>
              </a:r>
              <a:r>
                <a:rPr lang="en-US" dirty="0"/>
                <a:t> </a:t>
              </a:r>
              <a:r>
                <a:rPr lang="en-US" dirty="0">
                  <a:sym typeface="Symbol"/>
                </a:rPr>
                <a:t> </a:t>
              </a:r>
              <a:r>
                <a:rPr lang="en-US" dirty="0" smtClean="0">
                  <a:sym typeface="Symbol"/>
                </a:rPr>
                <a:t>p + (R-1)</a:t>
              </a:r>
              <a:r>
                <a:rPr lang="en-US" dirty="0"/>
                <a:t> </a:t>
              </a:r>
              <a:r>
                <a:rPr lang="en-US" dirty="0">
                  <a:sym typeface="Symbol"/>
                </a:rPr>
                <a:t> </a:t>
              </a:r>
              <a:r>
                <a:rPr lang="en-US" dirty="0" err="1" smtClean="0">
                  <a:sym typeface="Symbol"/>
                </a:rPr>
                <a:t>d</a:t>
              </a:r>
              <a:r>
                <a:rPr lang="en-US" baseline="-25000" dirty="0" err="1" smtClean="0">
                  <a:sym typeface="Symbol"/>
                </a:rPr>
                <a:t>m</a:t>
              </a:r>
              <a:r>
                <a:rPr lang="en-US" dirty="0" smtClean="0">
                  <a:sym typeface="Symbol"/>
                </a:rPr>
                <a:t> </a:t>
              </a:r>
              <a:r>
                <a:rPr lang="en-US" dirty="0" smtClean="0"/>
                <a:t> </a:t>
              </a:r>
              <a:endParaRPr lang="en-US" dirty="0"/>
            </a:p>
          </p:txBody>
        </p:sp>
        <p:sp>
          <p:nvSpPr>
            <p:cNvPr id="38" name="TextBox 37"/>
            <p:cNvSpPr txBox="1"/>
            <p:nvPr/>
          </p:nvSpPr>
          <p:spPr>
            <a:xfrm>
              <a:off x="1905000" y="5029200"/>
              <a:ext cx="429926" cy="369332"/>
            </a:xfrm>
            <a:prstGeom prst="rect">
              <a:avLst/>
            </a:prstGeom>
            <a:solidFill>
              <a:schemeClr val="bg1"/>
            </a:solidFill>
          </p:spPr>
          <p:txBody>
            <a:bodyPr wrap="none" rtlCol="0">
              <a:spAutoFit/>
            </a:bodyPr>
            <a:lstStyle/>
            <a:p>
              <a:r>
                <a:rPr lang="en-US" dirty="0" err="1" smtClean="0"/>
                <a:t>d</a:t>
              </a:r>
              <a:r>
                <a:rPr lang="en-US" baseline="-25000" dirty="0" err="1" smtClean="0"/>
                <a:t>m</a:t>
              </a:r>
              <a:endParaRPr lang="en-US" baseline="-25000" dirty="0"/>
            </a:p>
          </p:txBody>
        </p:sp>
        <p:sp>
          <p:nvSpPr>
            <p:cNvPr id="39" name="TextBox 38"/>
            <p:cNvSpPr txBox="1"/>
            <p:nvPr/>
          </p:nvSpPr>
          <p:spPr>
            <a:xfrm>
              <a:off x="1447800" y="4114800"/>
              <a:ext cx="306494" cy="369332"/>
            </a:xfrm>
            <a:prstGeom prst="rect">
              <a:avLst/>
            </a:prstGeom>
            <a:solidFill>
              <a:schemeClr val="bg1"/>
            </a:solidFill>
          </p:spPr>
          <p:txBody>
            <a:bodyPr wrap="none" rtlCol="0">
              <a:spAutoFit/>
            </a:bodyPr>
            <a:lstStyle/>
            <a:p>
              <a:r>
                <a:rPr lang="en-US" dirty="0" smtClean="0"/>
                <a:t>p</a:t>
              </a:r>
              <a:endParaRPr lang="en-US" baseline="-25000"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p:txBody>
          <a:bodyPr>
            <a:normAutofit lnSpcReduction="10000"/>
          </a:bodyPr>
          <a:lstStyle/>
          <a:p>
            <a:r>
              <a:rPr lang="en-US" dirty="0" smtClean="0"/>
              <a:t>Determine the Array Area for each Title Angle</a:t>
            </a:r>
          </a:p>
          <a:p>
            <a:pPr lvl="1"/>
            <a:r>
              <a:rPr lang="en-US" dirty="0">
                <a:solidFill>
                  <a:srgbClr val="FF0000"/>
                </a:solidFill>
                <a:sym typeface="Symbol"/>
              </a:rPr>
              <a:t>20 panels, each with W = 1 m; 10 m wide Roof</a:t>
            </a:r>
          </a:p>
          <a:p>
            <a:pPr lvl="2"/>
            <a:r>
              <a:rPr lang="en-US" dirty="0" smtClean="0">
                <a:solidFill>
                  <a:srgbClr val="FF0000"/>
                </a:solidFill>
                <a:sym typeface="Symbol"/>
              </a:rPr>
              <a:t> </a:t>
            </a:r>
            <a:br>
              <a:rPr lang="en-US" dirty="0" smtClean="0">
                <a:solidFill>
                  <a:srgbClr val="FF0000"/>
                </a:solidFill>
                <a:sym typeface="Symbol"/>
              </a:rPr>
            </a:br>
            <a:endParaRPr lang="en-US" dirty="0">
              <a:solidFill>
                <a:srgbClr val="FF0000"/>
              </a:solidFill>
            </a:endParaRPr>
          </a:p>
          <a:p>
            <a:pPr lvl="1"/>
            <a:endParaRPr lang="en-US" dirty="0" smtClean="0"/>
          </a:p>
          <a:p>
            <a:pPr lvl="1"/>
            <a:r>
              <a:rPr lang="en-US" dirty="0" smtClean="0"/>
              <a:t>Array </a:t>
            </a:r>
            <a:r>
              <a:rPr lang="en-US" dirty="0"/>
              <a:t>Tilt = 39.71</a:t>
            </a:r>
            <a:r>
              <a:rPr lang="en-US" dirty="0">
                <a:sym typeface="Symbol"/>
              </a:rPr>
              <a:t></a:t>
            </a:r>
          </a:p>
          <a:p>
            <a:pPr lvl="2"/>
            <a:r>
              <a:rPr lang="en-US" dirty="0" err="1" smtClean="0">
                <a:solidFill>
                  <a:srgbClr val="FF0000"/>
                </a:solidFill>
                <a:sym typeface="Symbol"/>
              </a:rPr>
              <a:t>A</a:t>
            </a:r>
            <a:r>
              <a:rPr lang="en-US" baseline="-25000" dirty="0" err="1" smtClean="0">
                <a:solidFill>
                  <a:srgbClr val="FF0000"/>
                </a:solidFill>
                <a:sym typeface="Symbol"/>
              </a:rPr>
              <a:t>p</a:t>
            </a:r>
            <a:r>
              <a:rPr lang="en-US" dirty="0" smtClean="0">
                <a:solidFill>
                  <a:srgbClr val="FF0000"/>
                </a:solidFill>
                <a:sym typeface="Symbol"/>
              </a:rPr>
              <a:t> =  </a:t>
            </a:r>
            <a:endParaRPr lang="en-US" dirty="0">
              <a:solidFill>
                <a:srgbClr val="FF0000"/>
              </a:solidFill>
            </a:endParaRPr>
          </a:p>
          <a:p>
            <a:pPr lvl="1"/>
            <a:endParaRPr lang="en-US" dirty="0" smtClean="0">
              <a:sym typeface="Symbol"/>
            </a:endParaRPr>
          </a:p>
          <a:p>
            <a:pPr lvl="1"/>
            <a:r>
              <a:rPr lang="en-US" dirty="0" smtClean="0">
                <a:sym typeface="Symbol"/>
              </a:rPr>
              <a:t>Array </a:t>
            </a:r>
            <a:r>
              <a:rPr lang="en-US" dirty="0">
                <a:sym typeface="Symbol"/>
              </a:rPr>
              <a:t>Tilt = 15</a:t>
            </a:r>
          </a:p>
          <a:p>
            <a:pPr lvl="2"/>
            <a:r>
              <a:rPr lang="en-US" dirty="0" err="1">
                <a:solidFill>
                  <a:srgbClr val="FF0000"/>
                </a:solidFill>
                <a:sym typeface="Symbol"/>
              </a:rPr>
              <a:t>A</a:t>
            </a:r>
            <a:r>
              <a:rPr lang="en-US" baseline="-25000" dirty="0" err="1">
                <a:solidFill>
                  <a:srgbClr val="FF0000"/>
                </a:solidFill>
                <a:sym typeface="Symbol"/>
              </a:rPr>
              <a:t>p</a:t>
            </a:r>
            <a:r>
              <a:rPr lang="en-US" dirty="0">
                <a:solidFill>
                  <a:srgbClr val="FF0000"/>
                </a:solidFill>
                <a:sym typeface="Symbol"/>
              </a:rPr>
              <a:t> </a:t>
            </a:r>
            <a:r>
              <a:rPr lang="en-US" dirty="0" smtClean="0">
                <a:solidFill>
                  <a:srgbClr val="FF0000"/>
                </a:solidFill>
                <a:sym typeface="Symbol"/>
              </a:rPr>
              <a:t>=  </a:t>
            </a:r>
            <a:endParaRPr lang="en-US" dirty="0">
              <a:solidFill>
                <a:srgbClr val="FF0000"/>
              </a:solidFill>
            </a:endParaRPr>
          </a:p>
          <a:p>
            <a:endParaRPr lang="en-US" dirty="0"/>
          </a:p>
        </p:txBody>
      </p:sp>
    </p:spTree>
    <p:extLst>
      <p:ext uri="{BB962C8B-B14F-4D97-AF65-F5344CB8AC3E}">
        <p14:creationId xmlns:p14="http://schemas.microsoft.com/office/powerpoint/2010/main" val="52385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mtClean="0"/>
              <a:t>Electricity Basics</a:t>
            </a:r>
          </a:p>
        </p:txBody>
      </p:sp>
      <p:sp>
        <p:nvSpPr>
          <p:cNvPr id="14339" name="Content Placeholder 2"/>
          <p:cNvSpPr>
            <a:spLocks noGrp="1"/>
          </p:cNvSpPr>
          <p:nvPr>
            <p:ph sz="quarter" idx="1"/>
          </p:nvPr>
        </p:nvSpPr>
        <p:spPr>
          <a:xfrm>
            <a:off x="612775" y="1600200"/>
            <a:ext cx="8153400" cy="4495800"/>
          </a:xfrm>
        </p:spPr>
        <p:txBody>
          <a:bodyPr/>
          <a:lstStyle/>
          <a:p>
            <a:r>
              <a:rPr lang="en-US" dirty="0" smtClean="0"/>
              <a:t>Potential (Voltage)</a:t>
            </a:r>
          </a:p>
          <a:p>
            <a:r>
              <a:rPr lang="en-US" dirty="0" smtClean="0"/>
              <a:t>Current (Amperage)</a:t>
            </a:r>
          </a:p>
          <a:p>
            <a:pPr lvl="1"/>
            <a:r>
              <a:rPr lang="en-US" dirty="0" smtClean="0"/>
              <a:t>Direct</a:t>
            </a:r>
          </a:p>
          <a:p>
            <a:pPr lvl="1"/>
            <a:r>
              <a:rPr lang="en-US" dirty="0" smtClean="0"/>
              <a:t>Alternating</a:t>
            </a:r>
          </a:p>
          <a:p>
            <a:r>
              <a:rPr lang="en-US" dirty="0" smtClean="0"/>
              <a:t>Resistance (Ohms)</a:t>
            </a:r>
          </a:p>
        </p:txBody>
      </p:sp>
      <p:pic>
        <p:nvPicPr>
          <p:cNvPr id="14340" name="Picture 2" descr="C:\Documents and Settings\everett\Local Settings\Temporary Internet Files\Content.IE5\MPW4R4Z0\MC900368220[1].wmf"/>
          <p:cNvPicPr>
            <a:picLocks noChangeAspect="1" noChangeArrowheads="1"/>
          </p:cNvPicPr>
          <p:nvPr/>
        </p:nvPicPr>
        <p:blipFill>
          <a:blip r:embed="rId2" cstate="print"/>
          <a:srcRect/>
          <a:stretch>
            <a:fillRect/>
          </a:stretch>
        </p:blipFill>
        <p:spPr bwMode="auto">
          <a:xfrm>
            <a:off x="4191000" y="1905000"/>
            <a:ext cx="1825625" cy="1765300"/>
          </a:xfrm>
          <a:prstGeom prst="rect">
            <a:avLst/>
          </a:prstGeom>
          <a:noFill/>
          <a:ln w="9525">
            <a:noFill/>
            <a:miter lim="800000"/>
            <a:headEnd/>
            <a:tailEnd/>
          </a:ln>
        </p:spPr>
      </p:pic>
      <p:pic>
        <p:nvPicPr>
          <p:cNvPr id="14341" name="Picture 4" descr="C:\Documents and Settings\everett\Local Settings\Temporary Internet Files\Content.IE5\MPW4R4Z0\MC900312130[1].wmf"/>
          <p:cNvPicPr>
            <a:picLocks noChangeAspect="1" noChangeArrowheads="1"/>
          </p:cNvPicPr>
          <p:nvPr/>
        </p:nvPicPr>
        <p:blipFill>
          <a:blip r:embed="rId3" cstate="print"/>
          <a:srcRect/>
          <a:stretch>
            <a:fillRect/>
          </a:stretch>
        </p:blipFill>
        <p:spPr bwMode="auto">
          <a:xfrm>
            <a:off x="3581400" y="4572000"/>
            <a:ext cx="1831975" cy="1327150"/>
          </a:xfrm>
          <a:prstGeom prst="rect">
            <a:avLst/>
          </a:prstGeom>
          <a:noFill/>
          <a:ln w="9525">
            <a:noFill/>
            <a:miter lim="800000"/>
            <a:headEnd/>
            <a:tailEnd/>
          </a:ln>
        </p:spPr>
      </p:pic>
      <p:pic>
        <p:nvPicPr>
          <p:cNvPr id="14342" name="Picture 5" descr="C:\Documents and Settings\everett\Local Settings\Temporary Internet Files\Content.IE5\RNBMXVAZ\MC900071232[1].wmf"/>
          <p:cNvPicPr>
            <a:picLocks noChangeAspect="1" noChangeArrowheads="1"/>
          </p:cNvPicPr>
          <p:nvPr/>
        </p:nvPicPr>
        <p:blipFill>
          <a:blip r:embed="rId4" cstate="print"/>
          <a:srcRect/>
          <a:stretch>
            <a:fillRect/>
          </a:stretch>
        </p:blipFill>
        <p:spPr bwMode="auto">
          <a:xfrm>
            <a:off x="7172325" y="0"/>
            <a:ext cx="1971675" cy="2189163"/>
          </a:xfrm>
          <a:prstGeom prst="rect">
            <a:avLst/>
          </a:prstGeom>
          <a:noFill/>
          <a:ln w="9525">
            <a:noFill/>
            <a:miter lim="800000"/>
            <a:headEnd/>
            <a:tailEnd/>
          </a:ln>
        </p:spPr>
      </p:pic>
      <p:pic>
        <p:nvPicPr>
          <p:cNvPr id="14343" name="Picture 9" descr="C:\Documents and Settings\everett\Local Settings\Temporary Internet Files\Content.IE5\YBB83W1P\MC900239917[1].wmf"/>
          <p:cNvPicPr>
            <a:picLocks noChangeAspect="1" noChangeArrowheads="1"/>
          </p:cNvPicPr>
          <p:nvPr/>
        </p:nvPicPr>
        <p:blipFill>
          <a:blip r:embed="rId5" cstate="print"/>
          <a:srcRect/>
          <a:stretch>
            <a:fillRect/>
          </a:stretch>
        </p:blipFill>
        <p:spPr bwMode="auto">
          <a:xfrm>
            <a:off x="6248400" y="3429000"/>
            <a:ext cx="1785938" cy="177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a:t>Does the tilt angle effect </a:t>
            </a:r>
            <a:r>
              <a:rPr lang="en-US" dirty="0" smtClean="0"/>
              <a:t>the Energy produced per Array Area?</a:t>
            </a:r>
            <a:endParaRPr lang="en-US" dirty="0" smtClean="0">
              <a:solidFill>
                <a:srgbClr val="FF0000"/>
              </a:solidFill>
              <a:sym typeface="Symbol"/>
            </a:endParaRPr>
          </a:p>
          <a:p>
            <a:pPr lvl="1"/>
            <a:endParaRPr lang="en-US" dirty="0" smtClean="0"/>
          </a:p>
          <a:p>
            <a:pPr lvl="1"/>
            <a:r>
              <a:rPr lang="en-US" dirty="0" smtClean="0"/>
              <a:t>Array Tilt = 39.71</a:t>
            </a:r>
            <a:r>
              <a:rPr lang="en-US" dirty="0">
                <a:sym typeface="Symbol"/>
              </a:rPr>
              <a:t></a:t>
            </a:r>
          </a:p>
          <a:p>
            <a:pPr lvl="2"/>
            <a:r>
              <a:rPr lang="en-US" smtClean="0">
                <a:solidFill>
                  <a:srgbClr val="FF0000"/>
                </a:solidFill>
                <a:sym typeface="Symbol"/>
              </a:rPr>
              <a:t> </a:t>
            </a:r>
            <a:endParaRPr lang="en-US" baseline="30000" dirty="0">
              <a:solidFill>
                <a:srgbClr val="FF0000"/>
              </a:solidFill>
              <a:sym typeface="Symbol"/>
            </a:endParaRPr>
          </a:p>
          <a:p>
            <a:pPr lvl="1"/>
            <a:endParaRPr lang="en-US" dirty="0" smtClean="0">
              <a:sym typeface="Symbol"/>
            </a:endParaRPr>
          </a:p>
          <a:p>
            <a:pPr lvl="1"/>
            <a:r>
              <a:rPr lang="en-US" dirty="0" smtClean="0">
                <a:sym typeface="Symbol"/>
              </a:rPr>
              <a:t>Array Tilt = 15</a:t>
            </a:r>
            <a:r>
              <a:rPr lang="en-US" dirty="0">
                <a:sym typeface="Symbol"/>
              </a:rPr>
              <a:t></a:t>
            </a:r>
          </a:p>
          <a:p>
            <a:pPr lvl="2"/>
            <a:r>
              <a:rPr lang="en-US" dirty="0" smtClean="0">
                <a:solidFill>
                  <a:srgbClr val="FF0000"/>
                </a:solidFill>
                <a:sym typeface="Symbol"/>
              </a:rPr>
              <a:t> </a:t>
            </a:r>
            <a:endParaRPr lang="en-US" baseline="30000" dirty="0">
              <a:solidFill>
                <a:srgbClr val="FF0000"/>
              </a:solidFill>
              <a:sym typeface="Symbol"/>
            </a:endParaRPr>
          </a:p>
        </p:txBody>
      </p:sp>
    </p:spTree>
    <p:extLst>
      <p:ext uri="{BB962C8B-B14F-4D97-AF65-F5344CB8AC3E}">
        <p14:creationId xmlns:p14="http://schemas.microsoft.com/office/powerpoint/2010/main" val="206218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dirty="0" smtClean="0"/>
              <a:t>Electricity </a:t>
            </a:r>
            <a:r>
              <a:rPr lang="en-US" dirty="0" err="1" smtClean="0"/>
              <a:t>vs</a:t>
            </a:r>
            <a:r>
              <a:rPr lang="en-US" dirty="0" smtClean="0"/>
              <a:t> Water</a:t>
            </a:r>
          </a:p>
        </p:txBody>
      </p:sp>
      <p:sp>
        <p:nvSpPr>
          <p:cNvPr id="1028" name="Content Placeholder 2"/>
          <p:cNvSpPr>
            <a:spLocks noGrp="1"/>
          </p:cNvSpPr>
          <p:nvPr>
            <p:ph sz="quarter" idx="1"/>
          </p:nvPr>
        </p:nvSpPr>
        <p:spPr>
          <a:xfrm>
            <a:off x="609600" y="1589088"/>
            <a:ext cx="3886200" cy="4572000"/>
          </a:xfrm>
        </p:spPr>
        <p:txBody>
          <a:bodyPr/>
          <a:lstStyle/>
          <a:p>
            <a:r>
              <a:rPr lang="en-US" dirty="0" smtClean="0"/>
              <a:t>Electricity</a:t>
            </a:r>
          </a:p>
          <a:p>
            <a:pPr lvl="1"/>
            <a:r>
              <a:rPr lang="en-US" dirty="0" smtClean="0"/>
              <a:t>Voltage, V</a:t>
            </a:r>
          </a:p>
          <a:p>
            <a:pPr lvl="2"/>
            <a:r>
              <a:rPr lang="en-US" dirty="0" smtClean="0"/>
              <a:t>Potential, </a:t>
            </a:r>
            <a:r>
              <a:rPr lang="en-US" i="1" dirty="0" smtClean="0"/>
              <a:t>Volts, V</a:t>
            </a:r>
          </a:p>
          <a:p>
            <a:pPr lvl="1"/>
            <a:r>
              <a:rPr lang="en-US" dirty="0" smtClean="0"/>
              <a:t>Current, I</a:t>
            </a:r>
          </a:p>
          <a:p>
            <a:pPr lvl="2"/>
            <a:r>
              <a:rPr lang="en-US" dirty="0" smtClean="0"/>
              <a:t>Flow of Electrons, </a:t>
            </a:r>
            <a:r>
              <a:rPr lang="en-US" i="1" dirty="0" smtClean="0"/>
              <a:t>Amperes, Amp, A</a:t>
            </a:r>
          </a:p>
          <a:p>
            <a:pPr lvl="1"/>
            <a:r>
              <a:rPr lang="en-US" dirty="0" smtClean="0"/>
              <a:t>Resistance, R</a:t>
            </a:r>
          </a:p>
          <a:p>
            <a:pPr lvl="2"/>
            <a:r>
              <a:rPr lang="en-US" dirty="0" smtClean="0"/>
              <a:t>Resistance to flow, </a:t>
            </a:r>
            <a:r>
              <a:rPr lang="en-US" i="1" dirty="0" smtClean="0"/>
              <a:t>Ohms, </a:t>
            </a:r>
            <a:r>
              <a:rPr lang="en-US" i="1" dirty="0" smtClean="0">
                <a:sym typeface="Symbol" pitchFamily="18" charset="2"/>
              </a:rPr>
              <a:t></a:t>
            </a:r>
            <a:endParaRPr lang="en-US" i="1" dirty="0" smtClean="0"/>
          </a:p>
          <a:p>
            <a:pPr lvl="3"/>
            <a:r>
              <a:rPr lang="en-US" dirty="0" smtClean="0"/>
              <a:t>Small wire, resister</a:t>
            </a:r>
          </a:p>
        </p:txBody>
      </p:sp>
      <p:sp>
        <p:nvSpPr>
          <p:cNvPr id="4" name="Content Placeholder 3"/>
          <p:cNvSpPr>
            <a:spLocks noGrp="1"/>
          </p:cNvSpPr>
          <p:nvPr>
            <p:ph sz="quarter" idx="2"/>
          </p:nvPr>
        </p:nvSpPr>
        <p:spPr>
          <a:xfrm>
            <a:off x="4845050" y="1589088"/>
            <a:ext cx="3886200" cy="4572000"/>
          </a:xfrm>
        </p:spPr>
        <p:txBody>
          <a:bodyPr>
            <a:normAutofit/>
          </a:bodyPr>
          <a:lstStyle/>
          <a:p>
            <a:pPr marL="320040" indent="-320040" fontAlgn="auto">
              <a:spcAft>
                <a:spcPts val="0"/>
              </a:spcAft>
              <a:defRPr/>
            </a:pPr>
            <a:r>
              <a:rPr lang="en-US" dirty="0" smtClean="0">
                <a:solidFill>
                  <a:schemeClr val="accent5">
                    <a:lumMod val="75000"/>
                  </a:schemeClr>
                </a:solidFill>
              </a:rPr>
              <a:t>Water</a:t>
            </a:r>
          </a:p>
          <a:p>
            <a:pPr marL="640080" lvl="1" indent="-274320" fontAlgn="auto">
              <a:spcAft>
                <a:spcPts val="0"/>
              </a:spcAft>
              <a:buFont typeface="Arial" pitchFamily="34" charset="0"/>
              <a:buChar char="•"/>
              <a:defRPr/>
            </a:pPr>
            <a:r>
              <a:rPr lang="en-US" dirty="0" smtClean="0">
                <a:solidFill>
                  <a:schemeClr val="accent5">
                    <a:lumMod val="75000"/>
                  </a:schemeClr>
                </a:solidFill>
              </a:rPr>
              <a:t> </a:t>
            </a:r>
            <a:br>
              <a:rPr lang="en-US" dirty="0" smtClean="0">
                <a:solidFill>
                  <a:schemeClr val="accent5">
                    <a:lumMod val="75000"/>
                  </a:schemeClr>
                </a:solidFill>
              </a:rPr>
            </a:br>
            <a:endParaRPr lang="en-US" dirty="0" smtClean="0">
              <a:solidFill>
                <a:schemeClr val="accent5">
                  <a:lumMod val="75000"/>
                </a:schemeClr>
              </a:solidFill>
            </a:endParaRPr>
          </a:p>
          <a:p>
            <a:pPr marL="640080" lvl="1" indent="-274320" fontAlgn="auto">
              <a:spcAft>
                <a:spcPts val="0"/>
              </a:spcAft>
              <a:buFont typeface="Arial" pitchFamily="34" charset="0"/>
              <a:buChar char="•"/>
              <a:defRPr/>
            </a:pPr>
            <a:r>
              <a:rPr lang="en-US" dirty="0" smtClean="0">
                <a:solidFill>
                  <a:schemeClr val="accent5">
                    <a:lumMod val="75000"/>
                  </a:schemeClr>
                </a:solidFill>
              </a:rPr>
              <a:t> </a:t>
            </a:r>
            <a:br>
              <a:rPr lang="en-US" dirty="0" smtClean="0">
                <a:solidFill>
                  <a:schemeClr val="accent5">
                    <a:lumMod val="75000"/>
                  </a:schemeClr>
                </a:solidFill>
              </a:rPr>
            </a:br>
            <a:r>
              <a:rPr lang="en-US" dirty="0" smtClean="0">
                <a:solidFill>
                  <a:schemeClr val="accent5">
                    <a:lumMod val="75000"/>
                  </a:schemeClr>
                </a:solidFill>
              </a:rPr>
              <a:t/>
            </a:r>
            <a:br>
              <a:rPr lang="en-US" dirty="0" smtClean="0">
                <a:solidFill>
                  <a:schemeClr val="accent5">
                    <a:lumMod val="75000"/>
                  </a:schemeClr>
                </a:solidFill>
              </a:rPr>
            </a:br>
            <a:endParaRPr lang="en-US" dirty="0" smtClean="0">
              <a:solidFill>
                <a:schemeClr val="accent5">
                  <a:lumMod val="75000"/>
                </a:schemeClr>
              </a:solidFill>
            </a:endParaRPr>
          </a:p>
          <a:p>
            <a:pPr marL="640080" lvl="1" indent="-274320" fontAlgn="auto">
              <a:spcAft>
                <a:spcPts val="0"/>
              </a:spcAft>
              <a:buFont typeface="Arial" pitchFamily="34" charset="0"/>
              <a:buChar char="•"/>
              <a:defRPr/>
            </a:pPr>
            <a:r>
              <a:rPr lang="en-US" dirty="0" smtClean="0">
                <a:solidFill>
                  <a:schemeClr val="accent5">
                    <a:lumMod val="75000"/>
                  </a:schemeClr>
                </a:solidFill>
              </a:rPr>
              <a:t> </a:t>
            </a:r>
            <a:endParaRPr lang="en-US" dirty="0">
              <a:solidFill>
                <a:schemeClr val="accent5">
                  <a:lumMod val="75000"/>
                </a:schemeClr>
              </a:solidFill>
            </a:endParaRPr>
          </a:p>
        </p:txBody>
      </p:sp>
      <p:graphicFrame>
        <p:nvGraphicFramePr>
          <p:cNvPr id="1026"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5" name="Equation" r:id="rId4" imgW="114151" imgH="215619" progId="Equation.3">
                  <p:embed/>
                </p:oleObj>
              </mc:Choice>
              <mc:Fallback>
                <p:oleObj name="Equation" r:id="rId4" imgW="114151" imgH="215619"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0"/>
            <a:ext cx="8153400" cy="914400"/>
          </a:xfrm>
        </p:spPr>
        <p:txBody>
          <a:bodyPr/>
          <a:lstStyle/>
          <a:p>
            <a:r>
              <a:rPr lang="en-US" dirty="0" smtClean="0"/>
              <a:t>Power, Direct Current: </a:t>
            </a:r>
            <a:r>
              <a:rPr lang="en-US" sz="5400" dirty="0" smtClean="0">
                <a:solidFill>
                  <a:srgbClr val="FF0000"/>
                </a:solidFill>
              </a:rPr>
              <a:t>P = VI</a:t>
            </a:r>
            <a:endParaRPr lang="en-US" dirty="0" smtClean="0">
              <a:solidFill>
                <a:srgbClr val="FF0000"/>
              </a:solidFill>
            </a:endParaRPr>
          </a:p>
        </p:txBody>
      </p:sp>
      <p:sp>
        <p:nvSpPr>
          <p:cNvPr id="3" name="Content Placeholder 2"/>
          <p:cNvSpPr>
            <a:spLocks noGrp="1"/>
          </p:cNvSpPr>
          <p:nvPr>
            <p:ph sz="quarter" idx="1"/>
          </p:nvPr>
        </p:nvSpPr>
        <p:spPr>
          <a:xfrm>
            <a:off x="612775" y="1219200"/>
            <a:ext cx="8153400" cy="5257800"/>
          </a:xfrm>
        </p:spPr>
        <p:txBody>
          <a:bodyPr>
            <a:normAutofit fontScale="70000" lnSpcReduction="20000"/>
          </a:bodyPr>
          <a:lstStyle/>
          <a:p>
            <a:pPr marL="320040" indent="-320040" fontAlgn="auto">
              <a:spcAft>
                <a:spcPts val="0"/>
              </a:spcAft>
              <a:defRPr/>
            </a:pPr>
            <a:r>
              <a:rPr lang="en-US" sz="4100" dirty="0" smtClean="0"/>
              <a:t>Power, P = Work per unit time, Watts (W)</a:t>
            </a:r>
          </a:p>
          <a:p>
            <a:pPr marL="640080" lvl="1" indent="-274320" fontAlgn="auto">
              <a:spcAft>
                <a:spcPts val="0"/>
              </a:spcAft>
              <a:buFont typeface="Wingdings" pitchFamily="2" charset="2"/>
              <a:buChar char="§"/>
              <a:defRPr/>
            </a:pPr>
            <a:r>
              <a:rPr lang="en-US" sz="3600" dirty="0" smtClean="0"/>
              <a:t>1 Watt = 1 Joule / second = 1 Volt Ampere</a:t>
            </a:r>
          </a:p>
          <a:p>
            <a:pPr marL="1040130" lvl="2" indent="-274320">
              <a:defRPr/>
            </a:pPr>
            <a:r>
              <a:rPr lang="en-US" dirty="0" smtClean="0"/>
              <a:t>1 joule = 1 </a:t>
            </a:r>
            <a:r>
              <a:rPr lang="en-US" dirty="0" err="1" smtClean="0"/>
              <a:t>newton</a:t>
            </a:r>
            <a:r>
              <a:rPr lang="en-US" dirty="0" smtClean="0"/>
              <a:t> meter</a:t>
            </a:r>
          </a:p>
          <a:p>
            <a:pPr marL="1040130" lvl="2" indent="-274320">
              <a:defRPr/>
            </a:pPr>
            <a:r>
              <a:rPr lang="en-US" dirty="0" smtClean="0"/>
              <a:t>1 volt = 1 joule/coulomb</a:t>
            </a:r>
          </a:p>
          <a:p>
            <a:pPr marL="1040130" lvl="2" indent="-274320">
              <a:defRPr/>
            </a:pPr>
            <a:r>
              <a:rPr lang="en-US" dirty="0" smtClean="0"/>
              <a:t>1 coulomb = 6.24151·10</a:t>
            </a:r>
            <a:r>
              <a:rPr lang="en-US" baseline="30000" dirty="0" smtClean="0"/>
              <a:t>18</a:t>
            </a:r>
            <a:r>
              <a:rPr lang="en-US" dirty="0" smtClean="0"/>
              <a:t> electrons</a:t>
            </a:r>
          </a:p>
          <a:p>
            <a:pPr marL="1040130" lvl="2" indent="-274320">
              <a:defRPr/>
            </a:pPr>
            <a:r>
              <a:rPr lang="en-US" dirty="0" smtClean="0"/>
              <a:t>1 ampere = 1 coulomb per second</a:t>
            </a:r>
          </a:p>
          <a:p>
            <a:pPr marL="640080" lvl="1" indent="-274320" fontAlgn="auto">
              <a:spcAft>
                <a:spcPts val="0"/>
              </a:spcAft>
              <a:buFont typeface="Wingdings" pitchFamily="2" charset="2"/>
              <a:buChar char="§"/>
              <a:defRPr/>
            </a:pPr>
            <a:endParaRPr lang="en-US" dirty="0" smtClean="0"/>
          </a:p>
          <a:p>
            <a:pPr marL="640080" lvl="1" indent="-274320" fontAlgn="auto">
              <a:spcAft>
                <a:spcPts val="0"/>
              </a:spcAft>
              <a:buFont typeface="Wingdings" pitchFamily="2" charset="2"/>
              <a:buChar char="§"/>
              <a:defRPr/>
            </a:pPr>
            <a:endParaRPr lang="en-US" dirty="0" smtClean="0"/>
          </a:p>
          <a:p>
            <a:pPr marL="640080" lvl="1" indent="-274320" fontAlgn="auto">
              <a:spcAft>
                <a:spcPts val="0"/>
              </a:spcAft>
              <a:buFont typeface="Wingdings" pitchFamily="2" charset="2"/>
              <a:buChar char="§"/>
              <a:defRPr/>
            </a:pPr>
            <a:r>
              <a:rPr lang="en-US" dirty="0" smtClean="0"/>
              <a:t>Assume a 9 V battery has a capacity of ~600 mA hours </a:t>
            </a:r>
            <a:br>
              <a:rPr lang="en-US" dirty="0" smtClean="0"/>
            </a:br>
            <a:r>
              <a:rPr lang="en-US" dirty="0" smtClean="0"/>
              <a:t>(“m” = “1/1000”)</a:t>
            </a:r>
            <a:br>
              <a:rPr lang="en-US" dirty="0" smtClean="0"/>
            </a:br>
            <a:r>
              <a:rPr lang="en-US" dirty="0" smtClean="0"/>
              <a:t>If it creates a 60 mA current in a circuit:</a:t>
            </a:r>
          </a:p>
          <a:p>
            <a:pPr lvl="2" fontAlgn="auto">
              <a:spcAft>
                <a:spcPts val="0"/>
              </a:spcAft>
              <a:buFont typeface="Courier New" pitchFamily="49" charset="0"/>
              <a:buChar char="o"/>
              <a:defRPr/>
            </a:pPr>
            <a:r>
              <a:rPr lang="en-US" dirty="0" smtClean="0"/>
              <a:t>Power = V I = 9 V x 60 </a:t>
            </a:r>
            <a:r>
              <a:rPr lang="en-US" dirty="0" err="1" smtClean="0"/>
              <a:t>mA</a:t>
            </a:r>
            <a:r>
              <a:rPr lang="en-US" dirty="0" smtClean="0"/>
              <a:t> = 540 </a:t>
            </a:r>
            <a:r>
              <a:rPr lang="en-US" dirty="0" err="1" smtClean="0"/>
              <a:t>mW</a:t>
            </a:r>
            <a:r>
              <a:rPr lang="en-US" dirty="0" smtClean="0"/>
              <a:t> = 0.54 W</a:t>
            </a:r>
          </a:p>
          <a:p>
            <a:pPr lvl="2" fontAlgn="auto">
              <a:spcAft>
                <a:spcPts val="0"/>
              </a:spcAft>
              <a:buFont typeface="Courier New" pitchFamily="49" charset="0"/>
              <a:buChar char="o"/>
              <a:defRPr/>
            </a:pPr>
            <a:r>
              <a:rPr lang="en-US" dirty="0" smtClean="0"/>
              <a:t>It could last 600 </a:t>
            </a:r>
            <a:r>
              <a:rPr lang="en-US" dirty="0" err="1" smtClean="0"/>
              <a:t>mAh</a:t>
            </a:r>
            <a:r>
              <a:rPr lang="en-US" dirty="0" smtClean="0"/>
              <a:t> / 60 </a:t>
            </a:r>
            <a:r>
              <a:rPr lang="en-US" dirty="0" err="1" smtClean="0"/>
              <a:t>mA</a:t>
            </a:r>
            <a:r>
              <a:rPr lang="en-US" dirty="0" smtClean="0"/>
              <a:t> = 10 hours under ideal conditions</a:t>
            </a:r>
          </a:p>
          <a:p>
            <a:pPr lvl="2" fontAlgn="auto">
              <a:spcAft>
                <a:spcPts val="0"/>
              </a:spcAft>
              <a:buFont typeface="Courier New" pitchFamily="49" charset="0"/>
              <a:buChar char="o"/>
              <a:defRPr/>
            </a:pPr>
            <a:r>
              <a:rPr lang="en-US" dirty="0" smtClean="0"/>
              <a:t>It could do 19,440 J of work under ideal conditions</a:t>
            </a:r>
          </a:p>
          <a:p>
            <a:pPr lvl="3" fontAlgn="auto">
              <a:spcAft>
                <a:spcPts val="0"/>
              </a:spcAft>
              <a:buClr>
                <a:schemeClr val="accent3"/>
              </a:buClr>
              <a:buFont typeface="Courier New" pitchFamily="49" charset="0"/>
              <a:buChar char="o"/>
              <a:defRPr/>
            </a:pPr>
            <a:r>
              <a:rPr lang="en-US" dirty="0" smtClean="0"/>
              <a:t>9 V x 600 </a:t>
            </a:r>
            <a:r>
              <a:rPr lang="en-US" dirty="0" err="1" smtClean="0"/>
              <a:t>mAh</a:t>
            </a:r>
            <a:r>
              <a:rPr lang="en-US" dirty="0" smtClean="0"/>
              <a:t> x (3600 s/h) = 19,440 J</a:t>
            </a:r>
          </a:p>
          <a:p>
            <a:pPr lvl="3" fontAlgn="auto">
              <a:spcAft>
                <a:spcPts val="0"/>
              </a:spcAft>
              <a:buClr>
                <a:schemeClr val="accent3"/>
              </a:buClr>
              <a:buFont typeface="Courier New" pitchFamily="49" charset="0"/>
              <a:buChar char="o"/>
              <a:defRPr/>
            </a:pPr>
            <a:r>
              <a:rPr lang="en-US" dirty="0" smtClean="0"/>
              <a:t>12,000 to 16,000 J is more realistic</a:t>
            </a:r>
          </a:p>
          <a:p>
            <a:pPr lvl="2" fontAlgn="auto">
              <a:spcAft>
                <a:spcPts val="0"/>
              </a:spcAft>
              <a:buFont typeface="Courier New" pitchFamily="49" charset="0"/>
              <a:buChar char="o"/>
              <a:defRPr/>
            </a:pPr>
            <a:r>
              <a:rPr lang="en-US" dirty="0" smtClean="0"/>
              <a:t>It could lift can of soda (3.3. N) ~5,800 m at ~0.16 m/s under ideal conditions </a:t>
            </a:r>
          </a:p>
          <a:p>
            <a:pPr lvl="3" fontAlgn="auto">
              <a:spcAft>
                <a:spcPts val="0"/>
              </a:spcAft>
              <a:buClr>
                <a:schemeClr val="accent3"/>
              </a:buClr>
              <a:buFont typeface="Courier New" pitchFamily="49" charset="0"/>
              <a:buChar char="o"/>
              <a:defRPr/>
            </a:pPr>
            <a:r>
              <a:rPr lang="en-US" dirty="0" smtClean="0"/>
              <a:t>0.54 N m s</a:t>
            </a:r>
            <a:r>
              <a:rPr lang="en-US" baseline="30000" dirty="0" smtClean="0"/>
              <a:t>-1</a:t>
            </a:r>
            <a:r>
              <a:rPr lang="en-US" dirty="0" smtClean="0"/>
              <a:t> / 3.3 N = 0.16 m/s</a:t>
            </a:r>
          </a:p>
          <a:p>
            <a:pPr lvl="3" fontAlgn="auto">
              <a:spcAft>
                <a:spcPts val="0"/>
              </a:spcAft>
              <a:buClr>
                <a:schemeClr val="accent3"/>
              </a:buClr>
              <a:buFont typeface="Courier New" pitchFamily="49" charset="0"/>
              <a:buChar char="o"/>
              <a:defRPr/>
            </a:pPr>
            <a:r>
              <a:rPr lang="en-US" dirty="0" smtClean="0"/>
              <a:t>19,440 J / 3.3 N = 5,800 m </a:t>
            </a:r>
          </a:p>
        </p:txBody>
      </p:sp>
      <p:pic>
        <p:nvPicPr>
          <p:cNvPr id="4" name="Picture 2" descr="C:\Documents and Settings\everett\Local Settings\Temporary Internet Files\Content.IE5\MPW4R4Z0\MC900368220[1].wmf"/>
          <p:cNvPicPr>
            <a:picLocks noChangeAspect="1" noChangeArrowheads="1"/>
          </p:cNvPicPr>
          <p:nvPr/>
        </p:nvPicPr>
        <p:blipFill>
          <a:blip r:embed="rId3" cstate="print"/>
          <a:srcRect/>
          <a:stretch>
            <a:fillRect/>
          </a:stretch>
        </p:blipFill>
        <p:spPr bwMode="auto">
          <a:xfrm>
            <a:off x="7162800" y="2971800"/>
            <a:ext cx="1825625"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dirty="0" smtClean="0"/>
              <a:t>PV Module Arrays</a:t>
            </a:r>
          </a:p>
        </p:txBody>
      </p:sp>
      <p:sp>
        <p:nvSpPr>
          <p:cNvPr id="24579" name="Content Placeholder 2"/>
          <p:cNvSpPr>
            <a:spLocks noGrp="1"/>
          </p:cNvSpPr>
          <p:nvPr>
            <p:ph sz="quarter" idx="1"/>
          </p:nvPr>
        </p:nvSpPr>
        <p:spPr>
          <a:xfrm>
            <a:off x="612775" y="1600200"/>
            <a:ext cx="8153400" cy="4495800"/>
          </a:xfrm>
        </p:spPr>
        <p:txBody>
          <a:bodyPr>
            <a:normAutofit lnSpcReduction="10000"/>
          </a:bodyPr>
          <a:lstStyle/>
          <a:p>
            <a:r>
              <a:rPr lang="en-US" dirty="0" smtClean="0"/>
              <a:t>Modules combined in </a:t>
            </a:r>
            <a:r>
              <a:rPr lang="en-US" b="1" dirty="0" smtClean="0"/>
              <a:t>series</a:t>
            </a:r>
            <a:r>
              <a:rPr lang="en-US" dirty="0" smtClean="0"/>
              <a:t> &amp; </a:t>
            </a:r>
            <a:r>
              <a:rPr lang="en-US" b="1" dirty="0" smtClean="0"/>
              <a:t>parallel</a:t>
            </a:r>
            <a:r>
              <a:rPr lang="en-US" dirty="0" smtClean="0"/>
              <a:t> to provide </a:t>
            </a:r>
            <a:r>
              <a:rPr lang="en-US" b="1" dirty="0" smtClean="0"/>
              <a:t>voltage</a:t>
            </a:r>
            <a:r>
              <a:rPr lang="en-US" dirty="0" smtClean="0"/>
              <a:t> &amp; </a:t>
            </a:r>
            <a:r>
              <a:rPr lang="en-US" b="1" dirty="0" smtClean="0"/>
              <a:t>current</a:t>
            </a:r>
            <a:r>
              <a:rPr lang="en-US" dirty="0" smtClean="0"/>
              <a:t> for application</a:t>
            </a:r>
          </a:p>
          <a:p>
            <a:r>
              <a:rPr lang="en-US" dirty="0" smtClean="0"/>
              <a:t>Modules make direct current (DC)</a:t>
            </a:r>
          </a:p>
          <a:p>
            <a:pPr lvl="1"/>
            <a:r>
              <a:rPr lang="en-US" dirty="0" smtClean="0"/>
              <a:t>often connected to inverter to create alternating current (AC)</a:t>
            </a:r>
          </a:p>
          <a:p>
            <a:r>
              <a:rPr lang="en-US" dirty="0" smtClean="0"/>
              <a:t>Excess power is </a:t>
            </a:r>
          </a:p>
          <a:p>
            <a:pPr lvl="1"/>
            <a:r>
              <a:rPr lang="en-US" dirty="0" smtClean="0"/>
              <a:t> </a:t>
            </a:r>
          </a:p>
          <a:p>
            <a:pPr lvl="1"/>
            <a:r>
              <a:rPr lang="en-US" dirty="0" smtClean="0"/>
              <a:t> </a:t>
            </a:r>
          </a:p>
          <a:p>
            <a:pPr lvl="1"/>
            <a:r>
              <a:rPr lang="en-US"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Batteries &amp; PV Panels</a:t>
            </a:r>
          </a:p>
        </p:txBody>
      </p:sp>
      <p:sp>
        <p:nvSpPr>
          <p:cNvPr id="19459" name="Content Placeholder 2"/>
          <p:cNvSpPr>
            <a:spLocks noGrp="1"/>
          </p:cNvSpPr>
          <p:nvPr>
            <p:ph sz="quarter" idx="4294967295"/>
          </p:nvPr>
        </p:nvSpPr>
        <p:spPr>
          <a:xfrm>
            <a:off x="0" y="1589088"/>
            <a:ext cx="2667000" cy="4572000"/>
          </a:xfrm>
        </p:spPr>
        <p:txBody>
          <a:bodyPr/>
          <a:lstStyle/>
          <a:p>
            <a:r>
              <a:rPr lang="en-US" smtClean="0"/>
              <a:t>Similarities</a:t>
            </a:r>
          </a:p>
          <a:p>
            <a:pPr lvl="1"/>
            <a:r>
              <a:rPr lang="en-US" smtClean="0"/>
              <a:t>In </a:t>
            </a:r>
            <a:r>
              <a:rPr lang="en-US" b="1" smtClean="0"/>
              <a:t>Series</a:t>
            </a:r>
            <a:r>
              <a:rPr lang="en-US" smtClean="0"/>
              <a:t>: Increase Voltage</a:t>
            </a:r>
          </a:p>
          <a:p>
            <a:pPr lvl="2"/>
            <a:endParaRPr lang="en-US" smtClean="0"/>
          </a:p>
          <a:p>
            <a:pPr lvl="1"/>
            <a:endParaRPr lang="en-US" smtClean="0"/>
          </a:p>
          <a:p>
            <a:pPr lvl="1"/>
            <a:r>
              <a:rPr lang="en-US" smtClean="0"/>
              <a:t>In </a:t>
            </a:r>
            <a:r>
              <a:rPr lang="en-US" b="1" smtClean="0"/>
              <a:t>Parallel</a:t>
            </a:r>
            <a:r>
              <a:rPr lang="en-US" smtClean="0"/>
              <a:t>: Increase Current</a:t>
            </a:r>
          </a:p>
        </p:txBody>
      </p:sp>
      <p:pic>
        <p:nvPicPr>
          <p:cNvPr id="19461" name="Picture 2"/>
          <p:cNvPicPr>
            <a:picLocks noChangeAspect="1" noChangeArrowheads="1"/>
          </p:cNvPicPr>
          <p:nvPr/>
        </p:nvPicPr>
        <p:blipFill>
          <a:blip r:embed="rId2" cstate="print"/>
          <a:srcRect t="6377" b="9412"/>
          <a:stretch>
            <a:fillRect/>
          </a:stretch>
        </p:blipFill>
        <p:spPr bwMode="auto">
          <a:xfrm>
            <a:off x="3200400" y="1600200"/>
            <a:ext cx="1806575" cy="2286000"/>
          </a:xfrm>
          <a:prstGeom prst="rect">
            <a:avLst/>
          </a:prstGeom>
          <a:noFill/>
          <a:ln w="9525">
            <a:noFill/>
            <a:miter lim="800000"/>
            <a:headEnd/>
            <a:tailEnd/>
          </a:ln>
        </p:spPr>
      </p:pic>
      <p:pic>
        <p:nvPicPr>
          <p:cNvPr id="19462" name="Picture 3"/>
          <p:cNvPicPr>
            <a:picLocks noChangeAspect="1" noChangeArrowheads="1"/>
          </p:cNvPicPr>
          <p:nvPr/>
        </p:nvPicPr>
        <p:blipFill>
          <a:blip r:embed="rId3" cstate="print"/>
          <a:srcRect l="2380" t="9776" r="1190" b="9776"/>
          <a:stretch>
            <a:fillRect/>
          </a:stretch>
        </p:blipFill>
        <p:spPr bwMode="auto">
          <a:xfrm>
            <a:off x="2743200" y="4267200"/>
            <a:ext cx="2857500" cy="1905000"/>
          </a:xfrm>
          <a:prstGeom prst="rect">
            <a:avLst/>
          </a:prstGeom>
          <a:noFill/>
          <a:ln w="9525">
            <a:noFill/>
            <a:miter lim="800000"/>
            <a:headEnd/>
            <a:tailEnd/>
          </a:ln>
        </p:spPr>
      </p:pic>
      <p:sp>
        <p:nvSpPr>
          <p:cNvPr id="19463" name="Rectangle 6"/>
          <p:cNvSpPr>
            <a:spLocks noChangeArrowheads="1"/>
          </p:cNvSpPr>
          <p:nvPr/>
        </p:nvSpPr>
        <p:spPr bwMode="auto">
          <a:xfrm>
            <a:off x="0" y="6581775"/>
            <a:ext cx="1481138" cy="276225"/>
          </a:xfrm>
          <a:prstGeom prst="rect">
            <a:avLst/>
          </a:prstGeom>
          <a:noFill/>
          <a:ln w="9525">
            <a:noFill/>
            <a:miter lim="800000"/>
            <a:headEnd/>
            <a:tailEnd/>
          </a:ln>
        </p:spPr>
        <p:txBody>
          <a:bodyPr wrap="none">
            <a:spAutoFit/>
          </a:bodyPr>
          <a:lstStyle/>
          <a:p>
            <a:r>
              <a:rPr lang="en-US" sz="1200">
                <a:latin typeface="Tw Cen MT" pitchFamily="34" charset="0"/>
              </a:rPr>
              <a:t>www.makeitsolar.com</a:t>
            </a:r>
          </a:p>
        </p:txBody>
      </p:sp>
      <p:grpSp>
        <p:nvGrpSpPr>
          <p:cNvPr id="30" name="Group 29"/>
          <p:cNvGrpSpPr/>
          <p:nvPr/>
        </p:nvGrpSpPr>
        <p:grpSpPr>
          <a:xfrm>
            <a:off x="6400800" y="1600200"/>
            <a:ext cx="1339850" cy="2219325"/>
            <a:chOff x="6400800" y="1676400"/>
            <a:chExt cx="1339850" cy="2219325"/>
          </a:xfrm>
        </p:grpSpPr>
        <p:grpSp>
          <p:nvGrpSpPr>
            <p:cNvPr id="9" name="Group 20"/>
            <p:cNvGrpSpPr>
              <a:grpSpLocks/>
            </p:cNvGrpSpPr>
            <p:nvPr/>
          </p:nvGrpSpPr>
          <p:grpSpPr bwMode="auto">
            <a:xfrm>
              <a:off x="6400800" y="1676400"/>
              <a:ext cx="838200" cy="923925"/>
              <a:chOff x="381000" y="3200400"/>
              <a:chExt cx="838200" cy="923330"/>
            </a:xfrm>
          </p:grpSpPr>
          <p:sp>
            <p:nvSpPr>
              <p:cNvPr id="10" name="Rectangle 9"/>
              <p:cNvSpPr/>
              <p:nvPr/>
            </p:nvSpPr>
            <p:spPr>
              <a:xfrm>
                <a:off x="381000" y="3200400"/>
                <a:ext cx="838200" cy="91381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1" name="TextBox 18"/>
              <p:cNvSpPr txBox="1">
                <a:spLocks noChangeArrowheads="1"/>
              </p:cNvSpPr>
              <p:nvPr/>
            </p:nvSpPr>
            <p:spPr bwMode="auto">
              <a:xfrm>
                <a:off x="914400" y="3200400"/>
                <a:ext cx="304800" cy="923330"/>
              </a:xfrm>
              <a:prstGeom prst="rect">
                <a:avLst/>
              </a:prstGeom>
              <a:noFill/>
              <a:ln w="9525">
                <a:noFill/>
                <a:miter lim="800000"/>
                <a:headEnd/>
                <a:tailEnd/>
              </a:ln>
            </p:spPr>
            <p:txBody>
              <a:bodyPr>
                <a:spAutoFit/>
              </a:bodyPr>
              <a:lstStyle/>
              <a:p>
                <a:pPr algn="ctr"/>
                <a:r>
                  <a:rPr lang="en-US">
                    <a:latin typeface="Tw Cen MT" pitchFamily="34" charset="0"/>
                  </a:rPr>
                  <a:t>-</a:t>
                </a:r>
              </a:p>
              <a:p>
                <a:pPr algn="ctr"/>
                <a:endParaRPr lang="en-US">
                  <a:latin typeface="Tw Cen MT" pitchFamily="34" charset="0"/>
                </a:endParaRPr>
              </a:p>
              <a:p>
                <a:pPr algn="ctr"/>
                <a:r>
                  <a:rPr lang="en-US">
                    <a:latin typeface="Tw Cen MT" pitchFamily="34" charset="0"/>
                  </a:rPr>
                  <a:t>+</a:t>
                </a:r>
              </a:p>
            </p:txBody>
          </p:sp>
        </p:grpSp>
        <p:grpSp>
          <p:nvGrpSpPr>
            <p:cNvPr id="12" name="Group 21"/>
            <p:cNvGrpSpPr>
              <a:grpSpLocks/>
            </p:cNvGrpSpPr>
            <p:nvPr/>
          </p:nvGrpSpPr>
          <p:grpSpPr bwMode="auto">
            <a:xfrm>
              <a:off x="6400800" y="2971800"/>
              <a:ext cx="838200" cy="923925"/>
              <a:chOff x="381000" y="3200400"/>
              <a:chExt cx="838200" cy="923330"/>
            </a:xfrm>
          </p:grpSpPr>
          <p:sp>
            <p:nvSpPr>
              <p:cNvPr id="13" name="Rectangle 12"/>
              <p:cNvSpPr/>
              <p:nvPr/>
            </p:nvSpPr>
            <p:spPr>
              <a:xfrm>
                <a:off x="381000" y="3200400"/>
                <a:ext cx="838200" cy="913811"/>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4" name="TextBox 23"/>
              <p:cNvSpPr txBox="1">
                <a:spLocks noChangeArrowheads="1"/>
              </p:cNvSpPr>
              <p:nvPr/>
            </p:nvSpPr>
            <p:spPr bwMode="auto">
              <a:xfrm>
                <a:off x="914400" y="3200400"/>
                <a:ext cx="304800" cy="923330"/>
              </a:xfrm>
              <a:prstGeom prst="rect">
                <a:avLst/>
              </a:prstGeom>
              <a:noFill/>
              <a:ln w="9525">
                <a:noFill/>
                <a:miter lim="800000"/>
                <a:headEnd/>
                <a:tailEnd/>
              </a:ln>
            </p:spPr>
            <p:txBody>
              <a:bodyPr>
                <a:spAutoFit/>
              </a:bodyPr>
              <a:lstStyle/>
              <a:p>
                <a:pPr algn="ctr"/>
                <a:r>
                  <a:rPr lang="en-US">
                    <a:latin typeface="Tw Cen MT" pitchFamily="34" charset="0"/>
                  </a:rPr>
                  <a:t>-</a:t>
                </a:r>
              </a:p>
              <a:p>
                <a:pPr algn="ctr"/>
                <a:endParaRPr lang="en-US">
                  <a:latin typeface="Tw Cen MT" pitchFamily="34" charset="0"/>
                </a:endParaRPr>
              </a:p>
              <a:p>
                <a:pPr algn="ctr"/>
                <a:r>
                  <a:rPr lang="en-US">
                    <a:latin typeface="Tw Cen MT" pitchFamily="34" charset="0"/>
                  </a:rPr>
                  <a:t>+</a:t>
                </a:r>
              </a:p>
            </p:txBody>
          </p:sp>
        </p:grpSp>
        <p:cxnSp>
          <p:nvCxnSpPr>
            <p:cNvPr id="15" name="Straight Connector 14"/>
            <p:cNvCxnSpPr/>
            <p:nvPr/>
          </p:nvCxnSpPr>
          <p:spPr>
            <a:xfrm rot="5400000">
              <a:off x="6705600" y="2819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ight Bracket 15"/>
            <p:cNvSpPr/>
            <p:nvPr/>
          </p:nvSpPr>
          <p:spPr>
            <a:xfrm>
              <a:off x="7086600" y="1905000"/>
              <a:ext cx="533400" cy="1828800"/>
            </a:xfrm>
            <a:prstGeom prst="rightBracket">
              <a:avLst>
                <a:gd name="adj" fmla="val 84753"/>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TextBox 12"/>
            <p:cNvSpPr txBox="1">
              <a:spLocks noChangeArrowheads="1"/>
            </p:cNvSpPr>
            <p:nvPr/>
          </p:nvSpPr>
          <p:spPr bwMode="auto">
            <a:xfrm>
              <a:off x="7467600" y="2514600"/>
              <a:ext cx="273050" cy="369888"/>
            </a:xfrm>
            <a:prstGeom prst="rect">
              <a:avLst/>
            </a:prstGeom>
            <a:solidFill>
              <a:schemeClr val="bg1"/>
            </a:solidFill>
            <a:ln w="9525">
              <a:solidFill>
                <a:schemeClr val="tx1"/>
              </a:solidFill>
              <a:miter lim="800000"/>
              <a:headEnd/>
              <a:tailEnd/>
            </a:ln>
          </p:spPr>
          <p:txBody>
            <a:bodyPr wrap="none">
              <a:spAutoFit/>
            </a:bodyPr>
            <a:lstStyle/>
            <a:p>
              <a:r>
                <a:rPr lang="en-US">
                  <a:latin typeface="Tw Cen MT" pitchFamily="34" charset="0"/>
                </a:rPr>
                <a:t>L</a:t>
              </a:r>
            </a:p>
          </p:txBody>
        </p:sp>
      </p:grpSp>
      <p:grpSp>
        <p:nvGrpSpPr>
          <p:cNvPr id="38" name="Group 37"/>
          <p:cNvGrpSpPr/>
          <p:nvPr/>
        </p:nvGrpSpPr>
        <p:grpSpPr>
          <a:xfrm>
            <a:off x="6400800" y="4114800"/>
            <a:ext cx="1143000" cy="2590800"/>
            <a:chOff x="6400800" y="4114800"/>
            <a:chExt cx="1143000" cy="2590800"/>
          </a:xfrm>
        </p:grpSpPr>
        <p:grpSp>
          <p:nvGrpSpPr>
            <p:cNvPr id="18" name="Group 5"/>
            <p:cNvGrpSpPr>
              <a:grpSpLocks/>
            </p:cNvGrpSpPr>
            <p:nvPr/>
          </p:nvGrpSpPr>
          <p:grpSpPr bwMode="auto">
            <a:xfrm>
              <a:off x="6553200" y="4572000"/>
              <a:ext cx="838200" cy="914400"/>
              <a:chOff x="381000" y="3200400"/>
              <a:chExt cx="838200" cy="914400"/>
            </a:xfrm>
          </p:grpSpPr>
          <p:sp>
            <p:nvSpPr>
              <p:cNvPr id="19" name="Rectangle 18"/>
              <p:cNvSpPr/>
              <p:nvPr/>
            </p:nvSpPr>
            <p:spPr>
              <a:xfrm>
                <a:off x="381000" y="3200400"/>
                <a:ext cx="8382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0" name="TextBox 7"/>
              <p:cNvSpPr txBox="1">
                <a:spLocks noChangeArrowheads="1"/>
              </p:cNvSpPr>
              <p:nvPr/>
            </p:nvSpPr>
            <p:spPr bwMode="auto">
              <a:xfrm>
                <a:off x="381000" y="3200400"/>
                <a:ext cx="838200" cy="369332"/>
              </a:xfrm>
              <a:prstGeom prst="rect">
                <a:avLst/>
              </a:prstGeom>
              <a:noFill/>
              <a:ln w="9525">
                <a:noFill/>
                <a:miter lim="800000"/>
                <a:headEnd/>
                <a:tailEnd/>
              </a:ln>
            </p:spPr>
            <p:txBody>
              <a:bodyPr>
                <a:spAutoFit/>
              </a:bodyPr>
              <a:lstStyle/>
              <a:p>
                <a:pPr algn="ctr"/>
                <a:r>
                  <a:rPr lang="en-US">
                    <a:latin typeface="Tw Cen MT" pitchFamily="34" charset="0"/>
                  </a:rPr>
                  <a:t>-      +</a:t>
                </a:r>
              </a:p>
            </p:txBody>
          </p:sp>
        </p:grpSp>
        <p:cxnSp>
          <p:nvCxnSpPr>
            <p:cNvPr id="21" name="Straight Connector 20"/>
            <p:cNvCxnSpPr>
              <a:stCxn id="26" idx="0"/>
            </p:cNvCxnSpPr>
            <p:nvPr/>
          </p:nvCxnSpPr>
          <p:spPr>
            <a:xfrm flipH="1">
              <a:off x="6705600" y="42672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13"/>
            <p:cNvSpPr txBox="1">
              <a:spLocks noChangeArrowheads="1"/>
            </p:cNvSpPr>
            <p:nvPr/>
          </p:nvSpPr>
          <p:spPr bwMode="auto">
            <a:xfrm>
              <a:off x="6858000" y="4114800"/>
              <a:ext cx="273050" cy="369888"/>
            </a:xfrm>
            <a:prstGeom prst="rect">
              <a:avLst/>
            </a:prstGeom>
            <a:solidFill>
              <a:schemeClr val="bg1"/>
            </a:solidFill>
            <a:ln w="9525">
              <a:solidFill>
                <a:schemeClr val="tx1"/>
              </a:solidFill>
              <a:miter lim="800000"/>
              <a:headEnd/>
              <a:tailEnd/>
            </a:ln>
          </p:spPr>
          <p:txBody>
            <a:bodyPr wrap="none">
              <a:spAutoFit/>
            </a:bodyPr>
            <a:lstStyle/>
            <a:p>
              <a:r>
                <a:rPr lang="en-US">
                  <a:latin typeface="Tw Cen MT" pitchFamily="34" charset="0"/>
                </a:rPr>
                <a:t>L</a:t>
              </a:r>
            </a:p>
          </p:txBody>
        </p:sp>
        <p:sp>
          <p:nvSpPr>
            <p:cNvPr id="23" name="Rectangle 22"/>
            <p:cNvSpPr/>
            <p:nvPr/>
          </p:nvSpPr>
          <p:spPr>
            <a:xfrm>
              <a:off x="6553200" y="5791200"/>
              <a:ext cx="8382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4" name="TextBox 17"/>
            <p:cNvSpPr txBox="1">
              <a:spLocks noChangeArrowheads="1"/>
            </p:cNvSpPr>
            <p:nvPr/>
          </p:nvSpPr>
          <p:spPr bwMode="auto">
            <a:xfrm>
              <a:off x="6553200" y="5791200"/>
              <a:ext cx="838200" cy="369888"/>
            </a:xfrm>
            <a:prstGeom prst="rect">
              <a:avLst/>
            </a:prstGeom>
            <a:noFill/>
            <a:ln w="9525">
              <a:noFill/>
              <a:miter lim="800000"/>
              <a:headEnd/>
              <a:tailEnd/>
            </a:ln>
          </p:spPr>
          <p:txBody>
            <a:bodyPr>
              <a:spAutoFit/>
            </a:bodyPr>
            <a:lstStyle/>
            <a:p>
              <a:pPr algn="ctr"/>
              <a:r>
                <a:rPr lang="en-US">
                  <a:latin typeface="Tw Cen MT" pitchFamily="34" charset="0"/>
                </a:rPr>
                <a:t>-      +</a:t>
              </a:r>
            </a:p>
          </p:txBody>
        </p:sp>
        <p:sp>
          <p:nvSpPr>
            <p:cNvPr id="25" name="Right Bracket 24"/>
            <p:cNvSpPr/>
            <p:nvPr/>
          </p:nvSpPr>
          <p:spPr>
            <a:xfrm flipH="1">
              <a:off x="6400800" y="4267200"/>
              <a:ext cx="304800" cy="1752600"/>
            </a:xfrm>
            <a:prstGeom prst="rightBracket">
              <a:avLst>
                <a:gd name="adj" fmla="val 77283"/>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Right Bracket 25"/>
            <p:cNvSpPr/>
            <p:nvPr/>
          </p:nvSpPr>
          <p:spPr>
            <a:xfrm>
              <a:off x="7239000" y="4267200"/>
              <a:ext cx="304800" cy="1752600"/>
            </a:xfrm>
            <a:prstGeom prst="rightBracket">
              <a:avLst>
                <a:gd name="adj" fmla="val 84753"/>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7" name="Straight Connector 26"/>
            <p:cNvCxnSpPr/>
            <p:nvPr/>
          </p:nvCxnSpPr>
          <p:spPr>
            <a:xfrm flipH="1">
              <a:off x="6400800" y="4800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239000" y="4800600"/>
              <a:ext cx="3048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3017</Words>
  <Application>Microsoft Office PowerPoint</Application>
  <PresentationFormat>On-screen Show (4:3)</PresentationFormat>
  <Paragraphs>568</Paragraphs>
  <Slides>50</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Equation</vt:lpstr>
      <vt:lpstr>Solar Power Facts</vt:lpstr>
      <vt:lpstr>Photovoltaics</vt:lpstr>
      <vt:lpstr>Photovoltaic</vt:lpstr>
      <vt:lpstr>PV Array</vt:lpstr>
      <vt:lpstr>Electricity Basics</vt:lpstr>
      <vt:lpstr>Electricity vs Water</vt:lpstr>
      <vt:lpstr>Power, Direct Current: P = VI</vt:lpstr>
      <vt:lpstr>PV Module Arrays</vt:lpstr>
      <vt:lpstr>Batteries &amp; PV Panels</vt:lpstr>
      <vt:lpstr>PV Solar Panel IV Curve</vt:lpstr>
      <vt:lpstr>PV Technologies</vt:lpstr>
      <vt:lpstr>PV Module Layers (Silicon)</vt:lpstr>
      <vt:lpstr>Money Euro/kWp installed (Germany) (Roof Mounted, under 100 kW)</vt:lpstr>
      <vt:lpstr>Inclined Roof PV</vt:lpstr>
      <vt:lpstr>MegaSlate – PV &amp; Roof Combined</vt:lpstr>
      <vt:lpstr>Flat Roof PV</vt:lpstr>
      <vt:lpstr>Ground Mount PV</vt:lpstr>
      <vt:lpstr>Ground Mount Tracking PV</vt:lpstr>
      <vt:lpstr>220 W Modules</vt:lpstr>
      <vt:lpstr>Rating PV</vt:lpstr>
      <vt:lpstr>Types of PV Systems</vt:lpstr>
      <vt:lpstr>Stand-Alone DC: The Gambia</vt:lpstr>
      <vt:lpstr>Grid Connected AC</vt:lpstr>
      <vt:lpstr>Site Specific Design</vt:lpstr>
      <vt:lpstr>Surroundings:  Solar Path Finder</vt:lpstr>
      <vt:lpstr>Trace  Surroundings</vt:lpstr>
      <vt:lpstr>Solar PathFinder Output</vt:lpstr>
      <vt:lpstr>Shade FROM PV</vt:lpstr>
      <vt:lpstr>Tilt and Azimuth</vt:lpstr>
      <vt:lpstr>Latitude</vt:lpstr>
      <vt:lpstr>Fixed Tilt (All Year)</vt:lpstr>
      <vt:lpstr>Seasonal Array Tilt</vt:lpstr>
      <vt:lpstr>Array Tilt &amp; Shading</vt:lpstr>
      <vt:lpstr>Inter-Row Distance (South Facing Array)</vt:lpstr>
      <vt:lpstr>Sun Path Chart   &amp;  </vt:lpstr>
      <vt:lpstr>Sun Chart – Pitman NJ</vt:lpstr>
      <vt:lpstr>Example 4: Pitman NJ</vt:lpstr>
      <vt:lpstr>PVWatts™ Grid Data Calculator (Version 2) (www.nrel.gov/rredc/pvwatts/grid.html)</vt:lpstr>
      <vt:lpstr>Click “Send to PVWatts”</vt:lpstr>
      <vt:lpstr>PowerPoint Presentation</vt:lpstr>
      <vt:lpstr>Derate Factors for AC Power Rating at STC </vt:lpstr>
      <vt:lpstr>Fixed versus Tracking Arrays</vt:lpstr>
      <vt:lpstr>PowerPoint Presentation</vt:lpstr>
      <vt:lpstr>Example 5: Energy / Area</vt:lpstr>
      <vt:lpstr>Example 5</vt:lpstr>
      <vt:lpstr>Example 5</vt:lpstr>
      <vt:lpstr>Example 5</vt:lpstr>
      <vt:lpstr>Example 5</vt:lpstr>
      <vt:lpstr>Example 5</vt:lpstr>
      <vt:lpstr>Example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Power Facts</dc:title>
  <dc:creator>caleb</dc:creator>
  <cp:lastModifiedBy>Windows User</cp:lastModifiedBy>
  <cp:revision>119</cp:revision>
  <cp:lastPrinted>2013-01-31T13:37:37Z</cp:lastPrinted>
  <dcterms:created xsi:type="dcterms:W3CDTF">2006-08-16T00:00:00Z</dcterms:created>
  <dcterms:modified xsi:type="dcterms:W3CDTF">2014-02-18T20:26:18Z</dcterms:modified>
</cp:coreProperties>
</file>